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67" r:id="rId9"/>
    <p:sldId id="259" r:id="rId10"/>
    <p:sldId id="268" r:id="rId11"/>
    <p:sldId id="25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FF99FF"/>
    <a:srgbClr val="3333CC"/>
    <a:srgbClr val="009900"/>
    <a:srgbClr val="FF6600"/>
    <a:srgbClr val="FFCC66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02A9-F27D-4A4E-AD7A-0BC3300332E6}" type="datetimeFigureOut">
              <a:rPr lang="en-US" smtClean="0"/>
              <a:pPr/>
              <a:t>11/27/2013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520D-5DBD-4D63-AEC6-93204494D9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57148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Perimeter and Area</a:t>
            </a:r>
            <a:endParaRPr lang="en-GB" sz="3200" b="1" spc="3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Learning Objective :</a:t>
            </a:r>
          </a:p>
          <a:p>
            <a:endParaRPr lang="en-GB" sz="3200" dirty="0" smtClean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You will be able to :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 Calculate the perimeter of a shape.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 Calculate the area of a shape by counting squares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 Use formula to calculate the area of a rectangle, parallelogram, triangle and trapezium.</a:t>
            </a:r>
            <a:endParaRPr lang="en-GB" sz="3200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9900"/>
                </a:solidFill>
                <a:latin typeface="Comic Sans MS" pitchFamily="66" charset="0"/>
              </a:rPr>
              <a:t>Area of a Parallelogram </a:t>
            </a:r>
            <a:endParaRPr lang="en-GB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520" y="2064268"/>
            <a:ext cx="8712968" cy="936104"/>
            <a:chOff x="251520" y="1628800"/>
            <a:chExt cx="8712968" cy="936104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1772816"/>
              <a:ext cx="8712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6600"/>
                  </a:solidFill>
                  <a:latin typeface="Comic Sans MS" pitchFamily="66" charset="0"/>
                  <a:cs typeface="Arial" pitchFamily="34" charset="0"/>
                </a:rPr>
                <a:t>Area of Parallelogram = length x width </a:t>
              </a:r>
              <a:endParaRPr lang="en-GB" sz="2800" b="1" dirty="0">
                <a:solidFill>
                  <a:srgbClr val="FF66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5616" y="1628800"/>
              <a:ext cx="6912768" cy="936104"/>
            </a:xfrm>
            <a:prstGeom prst="rect">
              <a:avLst/>
            </a:prstGeom>
            <a:noFill/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Parallelogram 5"/>
          <p:cNvSpPr/>
          <p:nvPr/>
        </p:nvSpPr>
        <p:spPr>
          <a:xfrm>
            <a:off x="755576" y="4077072"/>
            <a:ext cx="3240360" cy="1440160"/>
          </a:xfrm>
          <a:prstGeom prst="parallelogram">
            <a:avLst>
              <a:gd name="adj" fmla="val 39652"/>
            </a:avLst>
          </a:prstGeom>
          <a:solidFill>
            <a:srgbClr val="FFCC66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35696" y="35010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7cm</a:t>
            </a:r>
            <a:endParaRPr lang="en-GB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65313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5cm</a:t>
            </a:r>
            <a:endParaRPr lang="en-GB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642910" y="1000108"/>
            <a:ext cx="3429024" cy="142876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1691680" y="476672"/>
            <a:ext cx="3070813" cy="2016224"/>
            <a:chOff x="1691680" y="476672"/>
            <a:chExt cx="3070813" cy="2016224"/>
          </a:xfrm>
        </p:grpSpPr>
        <p:sp>
          <p:nvSpPr>
            <p:cNvPr id="9" name="TextBox 8"/>
            <p:cNvSpPr txBox="1"/>
            <p:nvPr/>
          </p:nvSpPr>
          <p:spPr>
            <a:xfrm>
              <a:off x="1691680" y="476672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12cm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5936" y="1556792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6cm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067944" y="1052736"/>
              <a:ext cx="0" cy="144016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572132" y="188640"/>
            <a:ext cx="3006785" cy="2383104"/>
            <a:chOff x="5572132" y="188640"/>
            <a:chExt cx="3006785" cy="2383104"/>
          </a:xfrm>
        </p:grpSpPr>
        <p:sp>
          <p:nvSpPr>
            <p:cNvPr id="5" name="Parallelogram 4"/>
            <p:cNvSpPr/>
            <p:nvPr/>
          </p:nvSpPr>
          <p:spPr>
            <a:xfrm>
              <a:off x="5572132" y="714356"/>
              <a:ext cx="2214578" cy="1857388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224" y="188640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7cm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7000892" y="1714488"/>
              <a:ext cx="157163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812360" y="1484784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6cm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3857628"/>
            <a:ext cx="2857488" cy="1011532"/>
            <a:chOff x="0" y="3857628"/>
            <a:chExt cx="2857488" cy="1011532"/>
          </a:xfrm>
        </p:grpSpPr>
        <p:sp>
          <p:nvSpPr>
            <p:cNvPr id="6" name="Parallelogram 5"/>
            <p:cNvSpPr/>
            <p:nvPr/>
          </p:nvSpPr>
          <p:spPr>
            <a:xfrm>
              <a:off x="857224" y="4286256"/>
              <a:ext cx="2000264" cy="571504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8728" y="3857628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9cm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55576" y="4293096"/>
              <a:ext cx="0" cy="57606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0" y="4286256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2cm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75856" y="3500438"/>
            <a:ext cx="2736304" cy="3116078"/>
            <a:chOff x="3275856" y="3500438"/>
            <a:chExt cx="2736304" cy="3116078"/>
          </a:xfrm>
        </p:grpSpPr>
        <p:sp>
          <p:nvSpPr>
            <p:cNvPr id="7" name="Parallelogram 6"/>
            <p:cNvSpPr/>
            <p:nvPr/>
          </p:nvSpPr>
          <p:spPr>
            <a:xfrm>
              <a:off x="3857620" y="3500438"/>
              <a:ext cx="1285884" cy="2571768"/>
            </a:xfrm>
            <a:prstGeom prst="parallelogram">
              <a:avLst>
                <a:gd name="adj" fmla="val 6219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5856" y="609329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100cm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4001290" y="4929198"/>
              <a:ext cx="22860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48064" y="4437112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5m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96136" y="4653136"/>
            <a:ext cx="3098317" cy="1891372"/>
            <a:chOff x="5796136" y="4653136"/>
            <a:chExt cx="3098317" cy="1891372"/>
          </a:xfrm>
        </p:grpSpPr>
        <p:sp>
          <p:nvSpPr>
            <p:cNvPr id="8" name="Parallelogram 7"/>
            <p:cNvSpPr/>
            <p:nvPr/>
          </p:nvSpPr>
          <p:spPr>
            <a:xfrm>
              <a:off x="5796136" y="4653136"/>
              <a:ext cx="2214578" cy="1428760"/>
            </a:xfrm>
            <a:prstGeom prst="parallelogram">
              <a:avLst>
                <a:gd name="adj" fmla="val 6044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8144" y="6021288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30cm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H="1">
              <a:off x="7329203" y="5529581"/>
              <a:ext cx="1242376" cy="4161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956376" y="537321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53cm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66"/>
                </a:solidFill>
                <a:latin typeface="Comic Sans MS" pitchFamily="66" charset="0"/>
              </a:rPr>
              <a:t>Area of a Trapezium</a:t>
            </a:r>
            <a:endParaRPr lang="en-GB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0" y="1571612"/>
            <a:ext cx="8929718" cy="1714512"/>
            <a:chOff x="0" y="1266825"/>
            <a:chExt cx="9144000" cy="1802135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1266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571612"/>
              <a:ext cx="7712480" cy="1152128"/>
            </a:xfrm>
            <a:prstGeom prst="rect">
              <a:avLst/>
            </a:prstGeom>
            <a:noFill/>
          </p:spPr>
        </p:pic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1266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1412776"/>
              <a:ext cx="8568952" cy="1656184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4546" y="3714752"/>
            <a:ext cx="3929090" cy="2704366"/>
            <a:chOff x="827584" y="3645024"/>
            <a:chExt cx="3084721" cy="2704366"/>
          </a:xfrm>
        </p:grpSpPr>
        <p:sp>
          <p:nvSpPr>
            <p:cNvPr id="12" name="Trapezoid 11"/>
            <p:cNvSpPr/>
            <p:nvPr/>
          </p:nvSpPr>
          <p:spPr>
            <a:xfrm>
              <a:off x="827584" y="4149080"/>
              <a:ext cx="2304256" cy="1800200"/>
            </a:xfrm>
            <a:prstGeom prst="trapezoid">
              <a:avLst>
                <a:gd name="adj" fmla="val 35940"/>
              </a:avLst>
            </a:prstGeom>
            <a:solidFill>
              <a:srgbClr val="FF99FF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7664" y="364502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3cm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8357" y="594928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7cm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143240" y="4077072"/>
              <a:ext cx="0" cy="187220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14678" y="481484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6cm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71472" y="857232"/>
            <a:ext cx="2571768" cy="2428892"/>
            <a:chOff x="642910" y="500042"/>
            <a:chExt cx="2643206" cy="2500330"/>
          </a:xfrm>
        </p:grpSpPr>
        <p:sp>
          <p:nvSpPr>
            <p:cNvPr id="4" name="Trapezoid 3"/>
            <p:cNvSpPr/>
            <p:nvPr/>
          </p:nvSpPr>
          <p:spPr>
            <a:xfrm rot="10800000">
              <a:off x="642910" y="1000108"/>
              <a:ext cx="2214578" cy="1423060"/>
            </a:xfrm>
            <a:prstGeom prst="trapezoid">
              <a:avLst>
                <a:gd name="adj" fmla="val 35940"/>
              </a:avLst>
            </a:prstGeom>
            <a:solidFill>
              <a:srgbClr val="FF99FF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0166" y="50004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 cm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671501" y="1459706"/>
              <a:ext cx="859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 cm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0166" y="2631040"/>
              <a:ext cx="859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 cm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14348" y="857232"/>
              <a:ext cx="207170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428066" y="1785132"/>
              <a:ext cx="114300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1285852" y="2643182"/>
              <a:ext cx="100013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357555" y="2285992"/>
            <a:ext cx="2643205" cy="2428892"/>
            <a:chOff x="4071934" y="1785926"/>
            <a:chExt cx="2798225" cy="2298158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6037273" y="3035297"/>
              <a:ext cx="107157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071934" y="1785926"/>
              <a:ext cx="2798225" cy="2298158"/>
              <a:chOff x="785786" y="2786058"/>
              <a:chExt cx="2798225" cy="2298158"/>
            </a:xfrm>
          </p:grpSpPr>
          <p:sp>
            <p:nvSpPr>
              <p:cNvPr id="6" name="Trapezoid 5"/>
              <p:cNvSpPr/>
              <p:nvPr/>
            </p:nvSpPr>
            <p:spPr>
              <a:xfrm rot="10800000">
                <a:off x="785786" y="3214686"/>
                <a:ext cx="2500330" cy="1357322"/>
              </a:xfrm>
              <a:prstGeom prst="trapezoid">
                <a:avLst>
                  <a:gd name="adj" fmla="val 35940"/>
                </a:avLst>
              </a:prstGeom>
              <a:solidFill>
                <a:srgbClr val="FF99FF"/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1500166" y="4786322"/>
                <a:ext cx="1000132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857224" y="3071810"/>
                <a:ext cx="2071702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571604" y="2786058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8 mm</a:t>
                </a:r>
                <a:endParaRPr lang="en-US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2970717" y="3744400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4 mm</a:t>
                </a:r>
                <a:endParaRPr lang="en-US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43042" y="4714884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6 mm</a:t>
                </a:r>
                <a:endParaRPr lang="en-US" b="1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857884" y="4143380"/>
            <a:ext cx="3071834" cy="2441034"/>
            <a:chOff x="857224" y="4714884"/>
            <a:chExt cx="2583910" cy="2226720"/>
          </a:xfrm>
        </p:grpSpPr>
        <p:sp>
          <p:nvSpPr>
            <p:cNvPr id="5" name="Trapezoid 4"/>
            <p:cNvSpPr/>
            <p:nvPr/>
          </p:nvSpPr>
          <p:spPr>
            <a:xfrm rot="10800000">
              <a:off x="857224" y="5214950"/>
              <a:ext cx="2143140" cy="1214446"/>
            </a:xfrm>
            <a:prstGeom prst="trapezoid">
              <a:avLst>
                <a:gd name="adj" fmla="val 35940"/>
              </a:avLst>
            </a:prstGeom>
            <a:solidFill>
              <a:srgbClr val="FF99FF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1500166" y="6572272"/>
              <a:ext cx="100013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28662" y="5072074"/>
              <a:ext cx="207170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2536811" y="5964255"/>
              <a:ext cx="107157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827840" y="5673226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 m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00166" y="471488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21 mm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3042" y="657227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 mm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71538" y="571480"/>
            <a:ext cx="6357982" cy="461665"/>
            <a:chOff x="1071538" y="571480"/>
            <a:chExt cx="6357982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1071538" y="571480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Comic Sans MS" pitchFamily="66" charset="0"/>
                </a:rPr>
                <a:t>Shapes</a:t>
              </a:r>
              <a:endParaRPr lang="en-US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7884" y="571480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Comic Sans MS" pitchFamily="66" charset="0"/>
                </a:rPr>
                <a:t>Formula</a:t>
              </a:r>
              <a:endParaRPr lang="en-US" sz="24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42976" y="1500174"/>
            <a:ext cx="7286675" cy="714380"/>
            <a:chOff x="1142976" y="1500174"/>
            <a:chExt cx="7286675" cy="714380"/>
          </a:xfrm>
        </p:grpSpPr>
        <p:sp>
          <p:nvSpPr>
            <p:cNvPr id="5" name="Rectangle 4"/>
            <p:cNvSpPr/>
            <p:nvPr/>
          </p:nvSpPr>
          <p:spPr>
            <a:xfrm>
              <a:off x="1142976" y="1500174"/>
              <a:ext cx="1428760" cy="71438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14876" y="1876000"/>
              <a:ext cx="37147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i="1" dirty="0" smtClean="0">
                  <a:solidFill>
                    <a:srgbClr val="C00000"/>
                  </a:solidFill>
                  <a:latin typeface="Book Antiqua" pitchFamily="18" charset="0"/>
                  <a:cs typeface="Arial" pitchFamily="34" charset="0"/>
                </a:rPr>
                <a:t>Area of a rectangle = length </a:t>
              </a:r>
              <a:r>
                <a:rPr lang="en-GB" sz="1600" b="1" i="1" dirty="0" smtClean="0">
                  <a:solidFill>
                    <a:srgbClr val="C00000"/>
                  </a:solidFill>
                  <a:latin typeface="Book Antiqua" pitchFamily="18" charset="0"/>
                  <a:cs typeface="Arial" pitchFamily="34" charset="0"/>
                </a:rPr>
                <a:t>X </a:t>
              </a:r>
              <a:r>
                <a:rPr lang="en-GB" sz="1600" b="1" i="1" dirty="0" smtClean="0">
                  <a:solidFill>
                    <a:srgbClr val="C00000"/>
                  </a:solidFill>
                  <a:latin typeface="Book Antiqua" pitchFamily="18" charset="0"/>
                  <a:cs typeface="Arial" pitchFamily="34" charset="0"/>
                </a:rPr>
                <a:t>width</a:t>
              </a:r>
              <a:endParaRPr lang="en-GB" sz="1600" b="1" i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928926" y="1643050"/>
              <a:ext cx="1428760" cy="501654"/>
              <a:chOff x="2928926" y="1643050"/>
              <a:chExt cx="1428760" cy="50165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928926" y="2143116"/>
                <a:ext cx="142876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143240" y="1643050"/>
                <a:ext cx="1214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Square</a:t>
                </a:r>
                <a:endParaRPr lang="en-US" sz="1600" b="1" dirty="0">
                  <a:solidFill>
                    <a:srgbClr val="C00000"/>
                  </a:solidFill>
                  <a:latin typeface="Book Antiqua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2976" y="2500306"/>
            <a:ext cx="7500990" cy="959472"/>
            <a:chOff x="1142976" y="2500306"/>
            <a:chExt cx="7500990" cy="959472"/>
          </a:xfrm>
        </p:grpSpPr>
        <p:sp>
          <p:nvSpPr>
            <p:cNvPr id="6" name="Isosceles Triangle 5"/>
            <p:cNvSpPr/>
            <p:nvPr/>
          </p:nvSpPr>
          <p:spPr>
            <a:xfrm>
              <a:off x="1142976" y="2500306"/>
              <a:ext cx="1357322" cy="85725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7752" y="2905780"/>
              <a:ext cx="3786214" cy="553998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FF0066"/>
                  </a:solidFill>
                  <a:latin typeface="Book Antiqua" pitchFamily="18" charset="0"/>
                  <a:cs typeface="Arial" pitchFamily="34" charset="0"/>
                </a:rPr>
                <a:t>Area of a Triangle = (base </a:t>
              </a:r>
              <a:r>
                <a:rPr lang="en-GB" sz="1600" b="1" i="1" dirty="0" smtClean="0">
                  <a:solidFill>
                    <a:srgbClr val="FF0066"/>
                  </a:solidFill>
                  <a:latin typeface="Book Antiqua" pitchFamily="18" charset="0"/>
                  <a:cs typeface="Arial" pitchFamily="34" charset="0"/>
                </a:rPr>
                <a:t>X </a:t>
              </a:r>
              <a:r>
                <a:rPr lang="en-GB" sz="1600" b="1" i="1" dirty="0" smtClean="0">
                  <a:solidFill>
                    <a:srgbClr val="FF0066"/>
                  </a:solidFill>
                  <a:latin typeface="Book Antiqua" pitchFamily="18" charset="0"/>
                  <a:cs typeface="Arial" pitchFamily="34" charset="0"/>
                </a:rPr>
                <a:t>height) ÷ 2</a:t>
              </a:r>
            </a:p>
            <a:p>
              <a:endParaRPr lang="en-US" sz="14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928926" y="2643182"/>
              <a:ext cx="1428760" cy="501654"/>
              <a:chOff x="2928926" y="2643182"/>
              <a:chExt cx="1428760" cy="50165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928926" y="3143248"/>
                <a:ext cx="142876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071802" y="2643182"/>
                <a:ext cx="1214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Book Antiqua" pitchFamily="18" charset="0"/>
                  </a:rPr>
                  <a:t>Triangle</a:t>
                </a:r>
                <a:endParaRPr lang="en-US" sz="1600" b="1" dirty="0">
                  <a:solidFill>
                    <a:srgbClr val="FF0000"/>
                  </a:solidFill>
                  <a:latin typeface="Book Antiqua" pitchFamily="18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142976" y="3571876"/>
            <a:ext cx="7929586" cy="888034"/>
            <a:chOff x="1142976" y="3571876"/>
            <a:chExt cx="7929586" cy="888034"/>
          </a:xfrm>
        </p:grpSpPr>
        <p:sp>
          <p:nvSpPr>
            <p:cNvPr id="7" name="Parallelogram 6"/>
            <p:cNvSpPr/>
            <p:nvPr/>
          </p:nvSpPr>
          <p:spPr>
            <a:xfrm>
              <a:off x="1142976" y="3571876"/>
              <a:ext cx="1500198" cy="714380"/>
            </a:xfrm>
            <a:prstGeom prst="parallelogram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57752" y="3844357"/>
              <a:ext cx="4214810" cy="615553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Book Antiqua" pitchFamily="18" charset="0"/>
                  <a:cs typeface="Arial" pitchFamily="34" charset="0"/>
                </a:rPr>
                <a:t>Area of Parallelogram = length </a:t>
              </a:r>
              <a:r>
                <a:rPr lang="en-GB" sz="1600" b="1" i="1" dirty="0" smtClean="0">
                  <a:latin typeface="Book Antiqua" pitchFamily="18" charset="0"/>
                  <a:cs typeface="Arial" pitchFamily="34" charset="0"/>
                </a:rPr>
                <a:t>X </a:t>
              </a:r>
              <a:r>
                <a:rPr lang="en-GB" sz="1600" b="1" i="1" dirty="0" smtClean="0">
                  <a:latin typeface="Book Antiqua" pitchFamily="18" charset="0"/>
                  <a:cs typeface="Arial" pitchFamily="34" charset="0"/>
                </a:rPr>
                <a:t>width </a:t>
              </a:r>
            </a:p>
            <a:p>
              <a:endParaRPr lang="en-US" dirty="0">
                <a:latin typeface="Bell MT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57488" y="3643314"/>
              <a:ext cx="1571636" cy="501654"/>
              <a:chOff x="2857488" y="3643314"/>
              <a:chExt cx="1571636" cy="50165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928926" y="4143380"/>
                <a:ext cx="142876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857488" y="3643314"/>
                <a:ext cx="15716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Book Antiqua" pitchFamily="18" charset="0"/>
                  </a:rPr>
                  <a:t>Parallelogram</a:t>
                </a:r>
                <a:endParaRPr lang="en-US" sz="1600" b="1" dirty="0">
                  <a:latin typeface="Book Antiqua" pitchFamily="18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142976" y="4572008"/>
            <a:ext cx="7215238" cy="857256"/>
            <a:chOff x="1142976" y="4572008"/>
            <a:chExt cx="7215238" cy="857256"/>
          </a:xfrm>
        </p:grpSpPr>
        <p:sp>
          <p:nvSpPr>
            <p:cNvPr id="8" name="Trapezoid 7"/>
            <p:cNvSpPr/>
            <p:nvPr/>
          </p:nvSpPr>
          <p:spPr>
            <a:xfrm>
              <a:off x="1142976" y="4572008"/>
              <a:ext cx="1500198" cy="857256"/>
            </a:xfrm>
            <a:prstGeom prst="trapezoid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"/>
            </a:blip>
            <a:srcRect/>
            <a:stretch>
              <a:fillRect/>
            </a:stretch>
          </p:blipFill>
          <p:spPr bwMode="auto">
            <a:xfrm>
              <a:off x="4857752" y="4906348"/>
              <a:ext cx="3500462" cy="522916"/>
            </a:xfrm>
            <a:prstGeom prst="rect">
              <a:avLst/>
            </a:prstGeom>
            <a:noFill/>
            <a:ln w="15875">
              <a:noFill/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2928926" y="4786322"/>
              <a:ext cx="1428760" cy="501654"/>
              <a:chOff x="2928926" y="4786322"/>
              <a:chExt cx="1428760" cy="50165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928926" y="5286388"/>
                <a:ext cx="142876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000364" y="4786322"/>
                <a:ext cx="1214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  <a:latin typeface="Book Antiqua" pitchFamily="18" charset="0"/>
                  </a:rPr>
                  <a:t>Trapezium</a:t>
                </a:r>
                <a:endParaRPr lang="en-US" sz="1600" b="1" dirty="0">
                  <a:solidFill>
                    <a:srgbClr val="7030A0"/>
                  </a:solidFill>
                  <a:latin typeface="Book Antiqua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404664"/>
            <a:ext cx="9144000" cy="1386910"/>
            <a:chOff x="0" y="404664"/>
            <a:chExt cx="9144000" cy="1386910"/>
          </a:xfrm>
        </p:grpSpPr>
        <p:sp>
          <p:nvSpPr>
            <p:cNvPr id="6" name="TextBox 5"/>
            <p:cNvSpPr txBox="1"/>
            <p:nvPr/>
          </p:nvSpPr>
          <p:spPr>
            <a:xfrm>
              <a:off x="0" y="714356"/>
              <a:ext cx="9144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7030A0"/>
                  </a:solidFill>
                  <a:latin typeface="Comic Sans MS" pitchFamily="66" charset="0"/>
                  <a:cs typeface="Arial" pitchFamily="34" charset="0"/>
                </a:rPr>
                <a:t>Perimeter – The distance around the outside of a shape</a:t>
              </a:r>
              <a:endParaRPr lang="en-GB" sz="3200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512" y="404664"/>
              <a:ext cx="8784976" cy="108012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rot="10800000">
            <a:off x="6929454" y="2214554"/>
            <a:ext cx="514360" cy="142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464975" y="3178967"/>
            <a:ext cx="50006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643704" y="4000505"/>
            <a:ext cx="642939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43504" y="2357430"/>
            <a:ext cx="3786214" cy="2214578"/>
            <a:chOff x="5143504" y="2071678"/>
            <a:chExt cx="3786214" cy="2214578"/>
          </a:xfrm>
        </p:grpSpPr>
        <p:grpSp>
          <p:nvGrpSpPr>
            <p:cNvPr id="30" name="Group 29"/>
            <p:cNvGrpSpPr/>
            <p:nvPr/>
          </p:nvGrpSpPr>
          <p:grpSpPr>
            <a:xfrm>
              <a:off x="5143504" y="2071678"/>
              <a:ext cx="3786214" cy="2214578"/>
              <a:chOff x="5143504" y="2071678"/>
              <a:chExt cx="3786214" cy="221457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143504" y="2071678"/>
                <a:ext cx="3786214" cy="2214578"/>
                <a:chOff x="5357818" y="2000240"/>
                <a:chExt cx="3786182" cy="2298158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5357818" y="2000240"/>
                  <a:ext cx="3500439" cy="2298158"/>
                  <a:chOff x="5357818" y="2000240"/>
                  <a:chExt cx="3500439" cy="2298158"/>
                </a:xfrm>
              </p:grpSpPr>
              <p:sp>
                <p:nvSpPr>
                  <p:cNvPr id="16" name="Pentagon 15"/>
                  <p:cNvSpPr/>
                  <p:nvPr/>
                </p:nvSpPr>
                <p:spPr>
                  <a:xfrm>
                    <a:off x="6072198" y="2357430"/>
                    <a:ext cx="2357454" cy="1500198"/>
                  </a:xfrm>
                  <a:prstGeom prst="homePlate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500826" y="2000240"/>
                    <a:ext cx="10001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6 cm</a:t>
                    </a:r>
                    <a:endParaRPr lang="en-US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500826" y="3929066"/>
                    <a:ext cx="9286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6 cm</a:t>
                    </a:r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357818" y="2857496"/>
                    <a:ext cx="6429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6 cm</a:t>
                    </a:r>
                    <a:endParaRPr lang="en-US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929586" y="2357430"/>
                    <a:ext cx="7858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 cm</a:t>
                    </a:r>
                    <a:endParaRPr lang="en-US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072439" y="3482923"/>
                    <a:ext cx="7858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 cm</a:t>
                    </a:r>
                    <a:endParaRPr lang="en-US" dirty="0"/>
                  </a:p>
                </p:txBody>
              </p:sp>
            </p:grpSp>
            <p:cxnSp>
              <p:nvCxnSpPr>
                <p:cNvPr id="24" name="Straight Arrow Connector 23"/>
                <p:cNvCxnSpPr/>
                <p:nvPr/>
              </p:nvCxnSpPr>
              <p:spPr>
                <a:xfrm rot="16200000" flipV="1">
                  <a:off x="8215338" y="2714620"/>
                  <a:ext cx="285752" cy="285752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8501090" y="3000372"/>
                  <a:ext cx="642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Start</a:t>
                  </a:r>
                  <a:endParaRPr lang="en-US" dirty="0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8072462" y="3071810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7779563" y="3436147"/>
              <a:ext cx="357190" cy="34289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00034" y="2357430"/>
            <a:ext cx="4572000" cy="2062103"/>
            <a:chOff x="500034" y="2357430"/>
            <a:chExt cx="4572000" cy="2062103"/>
          </a:xfrm>
        </p:grpSpPr>
        <p:sp>
          <p:nvSpPr>
            <p:cNvPr id="13" name="Rectangle 12"/>
            <p:cNvSpPr/>
            <p:nvPr/>
          </p:nvSpPr>
          <p:spPr>
            <a:xfrm>
              <a:off x="500034" y="2357430"/>
              <a:ext cx="4572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Comic Sans MS" pitchFamily="66" charset="0"/>
                </a:rPr>
                <a:t>It is calculated by adding the lengths of all the sides together, See Diagram </a:t>
              </a:r>
              <a:endParaRPr lang="en-US" sz="32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3286116" y="4143380"/>
              <a:ext cx="1000132" cy="1588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500034" y="5618165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Note : As perimeter is a length or distance it is measured in units of length, ex : mm, cm, etc.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68000"/>
          </a:blip>
          <a:srcRect l="17983" t="12422" r="11739" b="6250"/>
          <a:stretch>
            <a:fillRect/>
          </a:stretch>
        </p:blipFill>
        <p:spPr bwMode="auto">
          <a:xfrm>
            <a:off x="0" y="0"/>
            <a:ext cx="91409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275302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701cm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268158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456km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27146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7000m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97761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1068m</a:t>
            </a:r>
            <a:endParaRPr lang="en-GB" sz="28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97761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188cm</a:t>
            </a:r>
            <a:endParaRPr lang="en-GB" sz="28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6980" y="597761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2146cm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786842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Area:The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amount of space covered by a shape</a:t>
            </a:r>
            <a:b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Area is measured in square units</a:t>
            </a:r>
            <a:endParaRPr lang="en-GB" sz="28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6761" t="48843" r="36528" b="30459"/>
          <a:stretch>
            <a:fillRect/>
          </a:stretch>
        </p:blipFill>
        <p:spPr bwMode="auto">
          <a:xfrm>
            <a:off x="428596" y="1988840"/>
            <a:ext cx="41434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8557" t="49016" r="40038" b="33651"/>
          <a:stretch>
            <a:fillRect/>
          </a:stretch>
        </p:blipFill>
        <p:spPr bwMode="auto">
          <a:xfrm>
            <a:off x="4784062" y="2000241"/>
            <a:ext cx="4156424" cy="341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6876" t="41953" r="49918" b="15719"/>
          <a:stretch>
            <a:fillRect/>
          </a:stretch>
        </p:blipFill>
        <p:spPr bwMode="auto">
          <a:xfrm>
            <a:off x="1142977" y="1063870"/>
            <a:ext cx="6643734" cy="47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Area of a Rectangle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1700808"/>
            <a:ext cx="8352928" cy="1296144"/>
            <a:chOff x="539552" y="1700808"/>
            <a:chExt cx="8352928" cy="1296144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2060848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FF0066"/>
                  </a:solidFill>
                  <a:latin typeface="Comic Sans MS" pitchFamily="66" charset="0"/>
                  <a:cs typeface="Arial" pitchFamily="34" charset="0"/>
                </a:rPr>
                <a:t>Area of a rectangle = length x width</a:t>
              </a:r>
              <a:endParaRPr lang="en-GB" sz="2800" dirty="0">
                <a:solidFill>
                  <a:srgbClr val="FF0066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47664" y="1700808"/>
              <a:ext cx="6408712" cy="1296144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14480" y="3643314"/>
            <a:ext cx="4313070" cy="2227688"/>
            <a:chOff x="1714480" y="3643314"/>
            <a:chExt cx="4313070" cy="2227688"/>
          </a:xfrm>
        </p:grpSpPr>
        <p:sp>
          <p:nvSpPr>
            <p:cNvPr id="7" name="Rectangle 6"/>
            <p:cNvSpPr/>
            <p:nvPr/>
          </p:nvSpPr>
          <p:spPr>
            <a:xfrm>
              <a:off x="2643174" y="4214818"/>
              <a:ext cx="3384376" cy="16561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8992" y="3643314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6cm</a:t>
              </a:r>
              <a:endPara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4480" y="4714884"/>
              <a:ext cx="14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3cm</a:t>
              </a:r>
              <a:endPara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1000108"/>
            <a:ext cx="3500462" cy="1714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929190" y="785794"/>
            <a:ext cx="1285884" cy="2857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14414" y="3786190"/>
            <a:ext cx="264320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43438" y="4000504"/>
            <a:ext cx="4286280" cy="207170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58016" y="1142984"/>
            <a:ext cx="1357322" cy="10715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5720" y="785794"/>
            <a:ext cx="350046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144034" y="1856570"/>
            <a:ext cx="171451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29190" y="642918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964909" y="2178835"/>
            <a:ext cx="278608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58016" y="1000108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786710" y="1643050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2976" y="4572008"/>
            <a:ext cx="264320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50861" y="4106867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14876" y="6215082"/>
            <a:ext cx="421484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464711" y="5036355"/>
            <a:ext cx="207170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9592" y="3326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10cm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162880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4cm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886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3m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263691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7m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4766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5cm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6416" y="1412776"/>
            <a:ext cx="9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3cm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458112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15cm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3861048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4cm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104cm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4128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3m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Area of a Triangle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9552" y="1556792"/>
            <a:ext cx="8280920" cy="1080120"/>
            <a:chOff x="539552" y="1556792"/>
            <a:chExt cx="8280920" cy="1080120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1772816"/>
              <a:ext cx="8280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Area of a Triangle = (base x height) ÷ 2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600" y="1556792"/>
              <a:ext cx="7272808" cy="10801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15616" y="3717032"/>
            <a:ext cx="3024336" cy="2016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15616" y="3717032"/>
            <a:ext cx="3024336" cy="201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619672" y="4437112"/>
            <a:ext cx="3600400" cy="1891372"/>
            <a:chOff x="1619672" y="4437112"/>
            <a:chExt cx="3600400" cy="1891372"/>
          </a:xfrm>
        </p:grpSpPr>
        <p:sp>
          <p:nvSpPr>
            <p:cNvPr id="11" name="TextBox 10"/>
            <p:cNvSpPr txBox="1"/>
            <p:nvPr/>
          </p:nvSpPr>
          <p:spPr>
            <a:xfrm>
              <a:off x="4139952" y="443711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5cm</a:t>
              </a:r>
              <a:endParaRPr lang="en-GB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9672" y="5805264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6cm</a:t>
              </a:r>
              <a:endParaRPr lang="en-GB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43570" y="3819654"/>
            <a:ext cx="2736304" cy="2395428"/>
            <a:chOff x="5292080" y="3212976"/>
            <a:chExt cx="2736304" cy="2395428"/>
          </a:xfrm>
        </p:grpSpPr>
        <p:sp>
          <p:nvSpPr>
            <p:cNvPr id="13" name="Right Triangle 12"/>
            <p:cNvSpPr/>
            <p:nvPr/>
          </p:nvSpPr>
          <p:spPr>
            <a:xfrm>
              <a:off x="6156176" y="3212976"/>
              <a:ext cx="1872208" cy="187220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4208" y="508518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3cm</a:t>
              </a:r>
              <a:endParaRPr lang="en-GB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2080" y="335699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8cm</a:t>
              </a:r>
              <a:endParaRPr lang="en-GB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ellow-Sparkle-PPT-Backgrounds-1000x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1560" y="548680"/>
            <a:ext cx="2817432" cy="2539444"/>
            <a:chOff x="611560" y="548680"/>
            <a:chExt cx="2817432" cy="2539444"/>
          </a:xfrm>
        </p:grpSpPr>
        <p:sp>
          <p:nvSpPr>
            <p:cNvPr id="4" name="Isosceles Triangle 3"/>
            <p:cNvSpPr/>
            <p:nvPr/>
          </p:nvSpPr>
          <p:spPr>
            <a:xfrm>
              <a:off x="785786" y="642918"/>
              <a:ext cx="2643206" cy="1928826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648" y="2564904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6cm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83568" y="548680"/>
              <a:ext cx="0" cy="194421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1560" y="76470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8cm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95936" y="692696"/>
            <a:ext cx="2016224" cy="2467436"/>
            <a:chOff x="3995936" y="692696"/>
            <a:chExt cx="2016224" cy="2467436"/>
          </a:xfrm>
        </p:grpSpPr>
        <p:sp>
          <p:nvSpPr>
            <p:cNvPr id="5" name="Isosceles Triangle 4"/>
            <p:cNvSpPr/>
            <p:nvPr/>
          </p:nvSpPr>
          <p:spPr>
            <a:xfrm>
              <a:off x="4857752" y="714356"/>
              <a:ext cx="1143008" cy="2000264"/>
            </a:xfrm>
            <a:prstGeom prst="triangle">
              <a:avLst>
                <a:gd name="adj" fmla="val 66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4048" y="263691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3cm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2"/>
            </p:cNvCxnSpPr>
            <p:nvPr/>
          </p:nvCxnSpPr>
          <p:spPr>
            <a:xfrm flipV="1">
              <a:off x="4857752" y="692696"/>
              <a:ext cx="2280" cy="202192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95936" y="1124744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6cm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0192" y="785794"/>
            <a:ext cx="2558088" cy="3526466"/>
            <a:chOff x="6300192" y="785794"/>
            <a:chExt cx="2558088" cy="3526466"/>
          </a:xfrm>
        </p:grpSpPr>
        <p:sp>
          <p:nvSpPr>
            <p:cNvPr id="6" name="Isosceles Triangle 5"/>
            <p:cNvSpPr/>
            <p:nvPr/>
          </p:nvSpPr>
          <p:spPr>
            <a:xfrm>
              <a:off x="7358082" y="785794"/>
              <a:ext cx="1500198" cy="2928958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96336" y="3789040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5cm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0192" y="299695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12cm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Arrow Connector 23"/>
          <p:cNvCxnSpPr>
            <a:stCxn id="8" idx="2"/>
          </p:cNvCxnSpPr>
          <p:nvPr/>
        </p:nvCxnSpPr>
        <p:spPr>
          <a:xfrm>
            <a:off x="7572396" y="4786322"/>
            <a:ext cx="23940" cy="14509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580112" y="4365104"/>
            <a:ext cx="3168352" cy="1778540"/>
            <a:chOff x="5580112" y="4365104"/>
            <a:chExt cx="3168352" cy="1778540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5643570" y="4786322"/>
              <a:ext cx="1928826" cy="1357322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8184" y="436510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4cm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5445224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5cm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6336" y="544522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3cm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034" y="4143380"/>
            <a:ext cx="3999958" cy="1825064"/>
            <a:chOff x="500034" y="4143380"/>
            <a:chExt cx="3999958" cy="1825064"/>
          </a:xfrm>
        </p:grpSpPr>
        <p:sp>
          <p:nvSpPr>
            <p:cNvPr id="7" name="Isosceles Triangle 6"/>
            <p:cNvSpPr/>
            <p:nvPr/>
          </p:nvSpPr>
          <p:spPr>
            <a:xfrm>
              <a:off x="500034" y="4143380"/>
              <a:ext cx="3714776" cy="1285884"/>
            </a:xfrm>
            <a:prstGeom prst="triangle">
              <a:avLst>
                <a:gd name="adj" fmla="val 2084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632" y="544522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4m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848" y="4509120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200cm</a:t>
              </a:r>
              <a:endParaRPr lang="en-GB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427984" y="4149080"/>
              <a:ext cx="0" cy="129614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258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Area:The amount of space covered by a shape Area is measured in square units</vt:lpstr>
      <vt:lpstr>Slide 5</vt:lpstr>
      <vt:lpstr>Area of a Rectangle</vt:lpstr>
      <vt:lpstr>Slide 7</vt:lpstr>
      <vt:lpstr>Area of a Triangle</vt:lpstr>
      <vt:lpstr>Slide 9</vt:lpstr>
      <vt:lpstr>Area of a Parallelogram </vt:lpstr>
      <vt:lpstr>Slide 11</vt:lpstr>
      <vt:lpstr>Area of a Trapezium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kylie</dc:creator>
  <cp:lastModifiedBy>neha</cp:lastModifiedBy>
  <cp:revision>50</cp:revision>
  <dcterms:created xsi:type="dcterms:W3CDTF">2011-01-16T15:47:31Z</dcterms:created>
  <dcterms:modified xsi:type="dcterms:W3CDTF">2013-11-27T06:45:20Z</dcterms:modified>
</cp:coreProperties>
</file>