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306" r:id="rId3"/>
    <p:sldId id="262" r:id="rId4"/>
    <p:sldId id="308" r:id="rId5"/>
    <p:sldId id="309" r:id="rId6"/>
    <p:sldId id="346" r:id="rId7"/>
    <p:sldId id="345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47" r:id="rId19"/>
    <p:sldId id="320" r:id="rId20"/>
    <p:sldId id="321" r:id="rId21"/>
    <p:sldId id="322" r:id="rId22"/>
    <p:sldId id="323" r:id="rId23"/>
    <p:sldId id="324" r:id="rId24"/>
    <p:sldId id="325" r:id="rId25"/>
    <p:sldId id="327" r:id="rId26"/>
    <p:sldId id="336" r:id="rId27"/>
    <p:sldId id="343" r:id="rId28"/>
    <p:sldId id="344" r:id="rId29"/>
    <p:sldId id="339" r:id="rId30"/>
    <p:sldId id="342" r:id="rId31"/>
    <p:sldId id="348" r:id="rId32"/>
    <p:sldId id="349" r:id="rId33"/>
    <p:sldId id="35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4" autoAdjust="0"/>
    <p:restoredTop sz="87368" autoAdjust="0"/>
  </p:normalViewPr>
  <p:slideViewPr>
    <p:cSldViewPr>
      <p:cViewPr>
        <p:scale>
          <a:sx n="66" d="100"/>
          <a:sy n="66" d="100"/>
        </p:scale>
        <p:origin x="-720" y="588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7EC3-CD50-4DA5-B722-330229C0073D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E5A-FBEB-4329-9E4A-5F20B492F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2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0011-04E0-4F3F-BFCE-633C944A425A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D7-BD31-48B9-8C8A-7D4EAE7F6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a photo album.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9pPr>
          </a:lstStyle>
          <a:p>
            <a:pPr eaLnBrk="1" hangingPunct="1"/>
            <a:fld id="{590F7E7C-3B50-4646-B401-15902DA6F913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9pPr>
          </a:lstStyle>
          <a:p>
            <a:pPr eaLnBrk="1" hangingPunct="1"/>
            <a:fld id="{6B515901-73FC-4AD1-BEF9-33EA1C494CB3}" type="slidenum">
              <a:rPr lang="en-US" altLang="zh-CN" sz="1200" smtClean="0"/>
              <a:pPr eaLnBrk="1" hangingPunct="1"/>
              <a:t>7</a:t>
            </a:fld>
            <a:endParaRPr lang="en-US" altLang="zh-CN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Figure 1-1. A distributed system organized as middleware. The middleware layer extends over multiple machines, and offers each  application the same interface.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Three characteristics</a:t>
            </a:r>
          </a:p>
          <a:p>
            <a:pPr lvl="1" eaLnBrk="1" hangingPunct="1"/>
            <a:r>
              <a:rPr lang="en-US" altLang="zh-CN" sz="2000" smtClean="0"/>
              <a:t>(1) differences between the various computers and the ways in which they communicate are mostly hidden from users.</a:t>
            </a:r>
          </a:p>
          <a:p>
            <a:pPr lvl="1" eaLnBrk="1" hangingPunct="1"/>
            <a:r>
              <a:rPr lang="en-US" altLang="zh-CN" sz="2000" smtClean="0"/>
              <a:t>(2) Users and applications can interact with a DS in a consistent and uniform way</a:t>
            </a:r>
          </a:p>
          <a:p>
            <a:pPr lvl="1" eaLnBrk="1" hangingPunct="1"/>
            <a:r>
              <a:rPr lang="en-US" altLang="zh-CN" sz="2000" smtClean="0"/>
              <a:t>(3) easy to expand or scale</a:t>
            </a:r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9pPr>
          </a:lstStyle>
          <a:p>
            <a:pPr eaLnBrk="1" hangingPunct="1"/>
            <a:fld id="{0E70ECD0-A19E-44A9-A48A-202F6D59788A}" type="slidenum">
              <a:rPr lang="en-US" altLang="zh-CN" sz="1200" smtClean="0"/>
              <a:pPr eaLnBrk="1" hangingPunct="1"/>
              <a:t>8</a:t>
            </a:fld>
            <a:endParaRPr lang="en-US" altLang="zh-CN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Figure 1-1. A distributed system organized as middleware. The middleware layer extends over multiple machines, and offers each  application the same interface.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en-US" altLang="zh-CN" smtClean="0"/>
              <a:t>Three characteristics</a:t>
            </a:r>
          </a:p>
          <a:p>
            <a:pPr lvl="1" eaLnBrk="1" hangingPunct="1"/>
            <a:r>
              <a:rPr lang="en-US" altLang="zh-CN" sz="2000" smtClean="0"/>
              <a:t>(1) differences between the various computers and the ways in which they communicate are mostly hidden from users.</a:t>
            </a:r>
          </a:p>
          <a:p>
            <a:pPr lvl="1" eaLnBrk="1" hangingPunct="1"/>
            <a:r>
              <a:rPr lang="en-US" altLang="zh-CN" sz="2000" smtClean="0"/>
              <a:t>(2) Users and applications can interact with a DS in a consistent and uniform way</a:t>
            </a:r>
          </a:p>
          <a:p>
            <a:pPr lvl="1" eaLnBrk="1" hangingPunct="1"/>
            <a:r>
              <a:rPr lang="en-US" altLang="zh-CN" sz="2000" smtClean="0"/>
              <a:t>(3) easy to expand or scale</a:t>
            </a:r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9pPr>
          </a:lstStyle>
          <a:p>
            <a:pPr eaLnBrk="1" hangingPunct="1"/>
            <a:fld id="{3CF3065F-9EE5-45F4-974E-CC93735A9336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itchFamily="60" charset="0"/>
                <a:ea typeface="ヒラギノ明朝 ProN W3" pitchFamily="60" charset="-128"/>
                <a:sym typeface="Times" pitchFamily="60" charset="0"/>
              </a:defRPr>
            </a:lvl9pPr>
          </a:lstStyle>
          <a:p>
            <a:pPr eaLnBrk="1" hangingPunct="1"/>
            <a:fld id="{9E0FCE20-A9B7-4752-8E3B-72C12FCCB302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4C3C23-2FAD-4BA3-9558-9DA3F514A664}" type="slidenum">
              <a:rPr lang="en-GB" sz="1200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defTabSz="914400">
              <a:buFontTx/>
              <a:buAutoNum type="arabicParenR"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EDE2B8-20C2-4C61-B5C8-CDE5AAF2CB0D}" type="slidenum">
              <a:rPr lang="en-GB" sz="12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15963"/>
            <a:ext cx="4495800" cy="337343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4988"/>
            <a:ext cx="5024438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12/24/2013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short caption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12/24/2013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subtext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caption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12/24/2013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12/24/2013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12/24/2013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12/24/2013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CD579-BBF1-4D57-80A0-C55BB58F2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518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1" y="404813"/>
            <a:ext cx="7561263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151C-96B5-4E50-AA2C-B9B1D68B5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621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with Title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12/24/2013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  <p:sldLayoutId id="2147483685" r:id="rId30"/>
    <p:sldLayoutId id="2147483686" r:id="rId3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amazon.com/exec/obidos/ASIN/B0000DALPW/ref=nosim/nowelectronic-20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hyperlink" Target="http://www.palminfocenter.com/ss.asp?f=sgh_i500_o_lg.jpg" TargetMode="External"/><Relationship Id="rId1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C7500"/>
                </a:solidFill>
              </a:rPr>
              <a:t>Distributed Systems</a:t>
            </a:r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343400" y="2361974"/>
            <a:ext cx="3581400" cy="98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137160" rIns="91440" bIns="45720" rtlCol="0" anchor="ctr" anchorCtr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P. Sai </a:t>
            </a:r>
            <a:r>
              <a:rPr lang="en-US" dirty="0" err="1" smtClean="0"/>
              <a:t>Kiran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69" y="228600"/>
            <a:ext cx="7737231" cy="10668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latin typeface="Bookman Old Style" pitchFamily="18" charset="0"/>
              </a:rPr>
              <a:t>Middleware Examples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784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96888" indent="-496888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All of the previous examples support communication across a network:</a:t>
            </a:r>
          </a:p>
          <a:p>
            <a:pPr marL="496888" indent="-496888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They provide protocols that allow a program running on one kind of computer, using one kind of operating system, to call a program running on another computer with a different operating system</a:t>
            </a:r>
          </a:p>
          <a:p>
            <a:pPr lvl="2" indent="-496888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</a:rPr>
              <a:t>The communicating programs must be running the </a:t>
            </a:r>
            <a:r>
              <a:rPr lang="en-US" sz="2800" i="1" dirty="0" smtClean="0">
                <a:latin typeface="Bookman Old Style" pitchFamily="18" charset="0"/>
              </a:rPr>
              <a:t>same</a:t>
            </a:r>
            <a:r>
              <a:rPr lang="en-US" sz="2800" dirty="0" smtClean="0">
                <a:latin typeface="Bookman Old Style" pitchFamily="18" charset="0"/>
              </a:rPr>
              <a:t> middleware.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81000" y="12192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62708" y="533400"/>
            <a:ext cx="8018585" cy="9144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Bookman Old Style" pitchFamily="18" charset="0"/>
              </a:rPr>
              <a:t>Benefits of Distributed Systems</a:t>
            </a:r>
            <a:endParaRPr lang="en-US" smtClean="0">
              <a:latin typeface="Bookman Old Style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492369" y="1828800"/>
            <a:ext cx="7889631" cy="419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1963" indent="-461963">
              <a:defRPr/>
            </a:pPr>
            <a:r>
              <a:rPr lang="en-US" dirty="0" smtClean="0">
                <a:latin typeface="Bookman Old Style" pitchFamily="18" charset="0"/>
              </a:rPr>
              <a:t>Price/performance ratio</a:t>
            </a:r>
          </a:p>
          <a:p>
            <a:pPr marL="461963" indent="-461963">
              <a:defRPr/>
            </a:pPr>
            <a:r>
              <a:rPr lang="en-US" dirty="0" smtClean="0">
                <a:latin typeface="Bookman Old Style" pitchFamily="18" charset="0"/>
              </a:rPr>
              <a:t>More computing power</a:t>
            </a:r>
          </a:p>
          <a:p>
            <a:pPr marL="461963" indent="-461963">
              <a:defRPr/>
            </a:pPr>
            <a:r>
              <a:rPr lang="en-US" dirty="0" smtClean="0">
                <a:latin typeface="Bookman Old Style" pitchFamily="18" charset="0"/>
              </a:rPr>
              <a:t>More storage space</a:t>
            </a:r>
          </a:p>
          <a:p>
            <a:pPr marL="461963" indent="-461963">
              <a:defRPr/>
            </a:pPr>
            <a:r>
              <a:rPr lang="en-US" dirty="0" smtClean="0">
                <a:latin typeface="Bookman Old Style" pitchFamily="18" charset="0"/>
              </a:rPr>
              <a:t>Pervasive computing</a:t>
            </a:r>
          </a:p>
          <a:p>
            <a:pPr marL="461963" indent="-461963" algn="just" eaLnBrk="1" hangingPunct="1">
              <a:defRPr/>
            </a:pPr>
            <a:r>
              <a:rPr lang="en-US" dirty="0" smtClean="0">
                <a:latin typeface="Bookman Old Style" pitchFamily="18" charset="0"/>
              </a:rPr>
              <a:t>Increased reliability</a:t>
            </a:r>
          </a:p>
          <a:p>
            <a:pPr marL="461963" indent="-461963" algn="just" eaLnBrk="1" hangingPunct="1">
              <a:defRPr/>
            </a:pPr>
            <a:r>
              <a:rPr lang="en-US" dirty="0" smtClean="0">
                <a:latin typeface="Bookman Old Style" pitchFamily="18" charset="0"/>
              </a:rPr>
              <a:t>Incremental growth</a:t>
            </a:r>
          </a:p>
          <a:p>
            <a:pPr marL="461963" indent="-461963" algn="just" eaLnBrk="1" hangingPunct="1">
              <a:defRPr/>
            </a:pPr>
            <a:r>
              <a:rPr lang="en-US" dirty="0" smtClean="0">
                <a:latin typeface="Bookman Old Style" pitchFamily="18" charset="0"/>
              </a:rPr>
              <a:t>Remote services.</a:t>
            </a:r>
          </a:p>
          <a:p>
            <a:pPr indent="0" algn="just" eaLnBrk="1" hangingPunct="1">
              <a:buFontTx/>
              <a:buNone/>
              <a:defRPr/>
            </a:pPr>
            <a:endParaRPr lang="en-US" altLang="zh-CN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indent="0" algn="just" eaLnBrk="1" hangingPunct="1">
              <a:buFontTx/>
              <a:buNone/>
              <a:defRPr/>
            </a:pP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58AF2-7AE8-4170-B0A5-A81A3F01D60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6E295-1127-40F5-B79E-7154C7CF186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3600" dirty="0" smtClean="0">
                <a:latin typeface="Bookman Old Style" pitchFamily="18" charset="0"/>
              </a:rPr>
              <a:t>Applications</a:t>
            </a:r>
          </a:p>
        </p:txBody>
      </p:sp>
      <p:graphicFrame>
        <p:nvGraphicFramePr>
          <p:cNvPr id="4164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614874"/>
              </p:ext>
            </p:extLst>
          </p:nvPr>
        </p:nvGraphicFramePr>
        <p:xfrm>
          <a:off x="479182" y="1676400"/>
          <a:ext cx="7979018" cy="4145280"/>
        </p:xfrm>
        <a:graphic>
          <a:graphicData uri="http://schemas.openxmlformats.org/drawingml/2006/table">
            <a:tbl>
              <a:tblPr/>
              <a:tblGrid>
                <a:gridCol w="3132030"/>
                <a:gridCol w="4846988"/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Finance and commerce</a:t>
                      </a:r>
                    </a:p>
                  </a:txBody>
                  <a:tcPr marL="46892" marR="46892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eCommerce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 e.g. Amazon and eBay, PayPal,  online banking and trading </a:t>
                      </a:r>
                    </a:p>
                  </a:txBody>
                  <a:tcPr marL="46892" marR="46892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The information society</a:t>
                      </a:r>
                    </a:p>
                  </a:txBody>
                  <a:tcPr marL="46892" marR="46892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</a:rPr>
                        <a:t>Web information and  search engines,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</a:rPr>
                        <a:t>ebooks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</a:rPr>
                        <a:t>, Wikipedia; social networking: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</a:rPr>
                        <a:t>Facebook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</a:rPr>
                        <a:t> and MySpace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.</a:t>
                      </a:r>
                    </a:p>
                  </a:txBody>
                  <a:tcPr marL="46892" marR="46892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Creative industries and entertainment</a:t>
                      </a:r>
                    </a:p>
                  </a:txBody>
                  <a:tcPr marL="46892" marR="46892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online gaming,  music and film in the home, user-generated content, e.g. YouTube,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Flickr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Bookman Old Style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46892" marR="46892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9B9E5E-904D-45FE-9779-32A2A416A95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sz="3600" dirty="0" smtClean="0">
                <a:latin typeface="Bookman Old Style" pitchFamily="18" charset="0"/>
              </a:rPr>
              <a:t>Applications</a:t>
            </a:r>
          </a:p>
        </p:txBody>
      </p:sp>
      <p:graphicFrame>
        <p:nvGraphicFramePr>
          <p:cNvPr id="4164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30156"/>
              </p:ext>
            </p:extLst>
          </p:nvPr>
        </p:nvGraphicFramePr>
        <p:xfrm>
          <a:off x="228600" y="1381126"/>
          <a:ext cx="8153400" cy="5385342"/>
        </p:xfrm>
        <a:graphic>
          <a:graphicData uri="http://schemas.openxmlformats.org/drawingml/2006/table">
            <a:tbl>
              <a:tblPr/>
              <a:tblGrid>
                <a:gridCol w="3200481"/>
                <a:gridCol w="4952919"/>
              </a:tblGrid>
              <a:tr h="1199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Healthcare</a:t>
                      </a:r>
                    </a:p>
                  </a:txBody>
                  <a:tcPr marL="46892" marR="46892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health informatics, on online patient records, monitoring patients</a:t>
                      </a:r>
                    </a:p>
                  </a:txBody>
                  <a:tcPr marL="46892" marR="46892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Education</a:t>
                      </a:r>
                    </a:p>
                  </a:txBody>
                  <a:tcPr marL="46892" marR="46892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e-learning,  virtual learning environments; distance learning</a:t>
                      </a:r>
                    </a:p>
                  </a:txBody>
                  <a:tcPr marL="46892" marR="46892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9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Transport and logistics</a:t>
                      </a:r>
                    </a:p>
                  </a:txBody>
                  <a:tcPr marL="46892" marR="46892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GPS in route finding systems, map services: Google Maps, Google Earth</a:t>
                      </a:r>
                    </a:p>
                  </a:txBody>
                  <a:tcPr marL="46892" marR="46892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Science</a:t>
                      </a:r>
                    </a:p>
                  </a:txBody>
                  <a:tcPr marL="46892" marR="46892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The Grid as an enabling technology for collaboration between scientists</a:t>
                      </a:r>
                    </a:p>
                  </a:txBody>
                  <a:tcPr marL="46892" marR="46892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Environmental management</a:t>
                      </a:r>
                    </a:p>
                  </a:txBody>
                  <a:tcPr marL="46892" marR="46892" marT="50806" marB="5080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Bookman Old Style" pitchFamily="18" charset="0"/>
                          <a:ea typeface="ヒラギノ角ゴ ProN W3" pitchFamily="60" charset="-128"/>
                          <a:sym typeface="Arial" charset="0"/>
                        </a:rPr>
                        <a:t>sensor technology to monitor  earthquakes, floods or tsunamis</a:t>
                      </a:r>
                    </a:p>
                  </a:txBody>
                  <a:tcPr marL="46892" marR="46892" marT="50806" marB="508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381000" y="12192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Design Goals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178312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Bookman Old Style" pitchFamily="18" charset="0"/>
              </a:rPr>
              <a:t>Resource accessibility</a:t>
            </a:r>
          </a:p>
          <a:p>
            <a:pPr marL="342900" lvl="1" indent="0">
              <a:buFontTx/>
              <a:buNone/>
            </a:pPr>
            <a:r>
              <a:rPr lang="en-US" sz="2600" dirty="0" smtClean="0">
                <a:latin typeface="Bookman Old Style" pitchFamily="18" charset="0"/>
              </a:rPr>
              <a:t>	Easy to access and share resource</a:t>
            </a:r>
          </a:p>
          <a:p>
            <a:r>
              <a:rPr lang="en-US" sz="3000" dirty="0" smtClean="0">
                <a:latin typeface="Bookman Old Style" pitchFamily="18" charset="0"/>
              </a:rPr>
              <a:t>Distribution transparency</a:t>
            </a:r>
          </a:p>
          <a:p>
            <a:pPr>
              <a:buFontTx/>
              <a:buNone/>
            </a:pPr>
            <a:r>
              <a:rPr lang="en-US" sz="2800" dirty="0" smtClean="0">
                <a:latin typeface="Bookman Old Style" pitchFamily="18" charset="0"/>
              </a:rPr>
              <a:t>		</a:t>
            </a:r>
            <a:r>
              <a:rPr lang="en-US" sz="2600" dirty="0" smtClean="0">
                <a:latin typeface="Bookman Old Style" pitchFamily="18" charset="0"/>
              </a:rPr>
              <a:t>Hide the fact that resources are distributed 	across the network</a:t>
            </a:r>
          </a:p>
          <a:p>
            <a:r>
              <a:rPr lang="en-US" sz="3000" dirty="0" smtClean="0">
                <a:latin typeface="Bookman Old Style" pitchFamily="18" charset="0"/>
              </a:rPr>
              <a:t>Openness</a:t>
            </a:r>
          </a:p>
          <a:p>
            <a:pPr marL="914400" lvl="1" indent="-457200">
              <a:buFontTx/>
              <a:buNone/>
            </a:pPr>
            <a:r>
              <a:rPr lang="en-US" sz="2600" dirty="0" smtClean="0">
                <a:latin typeface="Bookman Old Style" pitchFamily="18" charset="0"/>
              </a:rPr>
              <a:t>	The system should offer services according to standard rules that describe their syntax and semantics</a:t>
            </a:r>
          </a:p>
          <a:p>
            <a:pPr marL="457200" lvl="1" indent="-114300">
              <a:buFontTx/>
              <a:buNone/>
            </a:pPr>
            <a:r>
              <a:rPr lang="en-US" sz="2600" dirty="0" smtClean="0">
                <a:latin typeface="Bookman Old Style" pitchFamily="18" charset="0"/>
              </a:rPr>
              <a:t>		Extensible: easy to add / replace components</a:t>
            </a:r>
          </a:p>
          <a:p>
            <a:r>
              <a:rPr lang="en-US" sz="3000" dirty="0" smtClean="0">
                <a:latin typeface="Bookman Old Style" pitchFamily="18" charset="0"/>
              </a:rPr>
              <a:t>Scalability</a:t>
            </a:r>
          </a:p>
          <a:p>
            <a:pPr marL="742950" indent="-285750">
              <a:buNone/>
            </a:pPr>
            <a:r>
              <a:rPr lang="en-US" sz="2800" dirty="0">
                <a:latin typeface="Bookman Old Style" pitchFamily="18" charset="0"/>
              </a:rPr>
              <a:t>	</a:t>
            </a:r>
            <a:r>
              <a:rPr lang="en-US" sz="2800" dirty="0" smtClean="0">
                <a:latin typeface="Bookman Old Style" pitchFamily="18" charset="0"/>
              </a:rPr>
              <a:t>	</a:t>
            </a:r>
            <a:r>
              <a:rPr lang="en-US" sz="2600" dirty="0" smtClean="0">
                <a:latin typeface="Bookman Old Style" pitchFamily="18" charset="0"/>
              </a:rPr>
              <a:t>Size scalable, geographically scalable, 	administratively scalable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513AA-C9E9-402D-B4BC-CADA8085DF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9144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latin typeface="Bookman Old Style" pitchFamily="18" charset="0"/>
              </a:rPr>
              <a:t>Resource Accessibility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178312" cy="4953000"/>
          </a:xfrm>
        </p:spPr>
        <p:txBody>
          <a:bodyPr>
            <a:normAutofit/>
          </a:bodyPr>
          <a:lstStyle/>
          <a:p>
            <a:pPr marL="460375" indent="-460375">
              <a:defRPr/>
            </a:pPr>
            <a:r>
              <a:rPr lang="en-US" sz="2800" dirty="0" smtClean="0">
                <a:latin typeface="Bookman Old Style" pitchFamily="18" charset="0"/>
              </a:rPr>
              <a:t>Benefits</a:t>
            </a:r>
          </a:p>
          <a:p>
            <a:pPr marL="914400" indent="-449263">
              <a:defRPr/>
            </a:pPr>
            <a:r>
              <a:rPr lang="en-US" sz="2800" dirty="0" smtClean="0">
                <a:latin typeface="Bookman Old Style" pitchFamily="18" charset="0"/>
              </a:rPr>
              <a:t>Economic, e.g., sharing costly devices such as printers and RAID</a:t>
            </a:r>
          </a:p>
          <a:p>
            <a:pPr marL="914400" indent="-449263">
              <a:defRPr/>
            </a:pPr>
            <a:r>
              <a:rPr lang="en-US" sz="2800" dirty="0" smtClean="0">
                <a:latin typeface="Bookman Old Style" pitchFamily="18" charset="0"/>
              </a:rPr>
              <a:t>Encourage collaboration and exchange of information, e.g., Internet, </a:t>
            </a:r>
            <a:r>
              <a:rPr lang="en-US" sz="2800" dirty="0" err="1" smtClean="0">
                <a:latin typeface="Bookman Old Style" pitchFamily="18" charset="0"/>
              </a:rPr>
              <a:t>Facebook</a:t>
            </a:r>
            <a:r>
              <a:rPr lang="en-US" sz="2800" dirty="0" smtClean="0">
                <a:latin typeface="Bookman Old Style" pitchFamily="18" charset="0"/>
              </a:rPr>
              <a:t>, CVS version control</a:t>
            </a:r>
          </a:p>
          <a:p>
            <a:pPr marL="460375" indent="-460375">
              <a:defRPr/>
            </a:pPr>
            <a:r>
              <a:rPr lang="en-US" sz="2800" dirty="0" smtClean="0">
                <a:latin typeface="Bookman Old Style" pitchFamily="18" charset="0"/>
              </a:rPr>
              <a:t>Problems</a:t>
            </a:r>
          </a:p>
          <a:p>
            <a:pPr marL="909638" indent="-460375">
              <a:defRPr/>
            </a:pPr>
            <a:r>
              <a:rPr lang="en-US" sz="2800" dirty="0" smtClean="0">
                <a:latin typeface="Bookman Old Style" pitchFamily="18" charset="0"/>
              </a:rPr>
              <a:t>Security, e.g., eavesdropping connection, email spam, </a:t>
            </a:r>
            <a:r>
              <a:rPr lang="en-US" sz="2800" dirty="0" err="1" smtClean="0">
                <a:latin typeface="Bookman Old Style" pitchFamily="18" charset="0"/>
              </a:rPr>
              <a:t>DDOS</a:t>
            </a:r>
            <a:r>
              <a:rPr lang="en-US" sz="2800" dirty="0" smtClean="0">
                <a:latin typeface="Bookman Old Style" pitchFamily="18" charset="0"/>
              </a:rPr>
              <a:t>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0773D-931A-4835-B6D1-5864944C64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1293812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Distribution Transparency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5257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800" dirty="0" smtClean="0">
                <a:latin typeface="Bookman Old Style" pitchFamily="18" charset="0"/>
              </a:rPr>
              <a:t>Access transparency</a:t>
            </a:r>
          </a:p>
          <a:p>
            <a:pPr marL="909638" indent="-444500" algn="just">
              <a:defRPr/>
            </a:pPr>
            <a:r>
              <a:rPr lang="en-US" sz="2800" dirty="0" smtClean="0">
                <a:latin typeface="Bookman Old Style" pitchFamily="18" charset="0"/>
              </a:rPr>
              <a:t>Hide the difference in data representation and how a resource is accessed</a:t>
            </a:r>
          </a:p>
          <a:p>
            <a:pPr algn="just">
              <a:defRPr/>
            </a:pPr>
            <a:r>
              <a:rPr lang="en-US" sz="2800" dirty="0" smtClean="0">
                <a:latin typeface="Bookman Old Style" pitchFamily="18" charset="0"/>
              </a:rPr>
              <a:t>Location transparency</a:t>
            </a:r>
          </a:p>
          <a:p>
            <a:pPr marL="914400" indent="-449263" algn="just">
              <a:defRPr/>
            </a:pPr>
            <a:r>
              <a:rPr lang="en-US" sz="2800" dirty="0" smtClean="0">
                <a:latin typeface="Bookman Old Style" pitchFamily="18" charset="0"/>
              </a:rPr>
              <a:t>Hide where a resource is physically located</a:t>
            </a:r>
          </a:p>
          <a:p>
            <a:pPr algn="just">
              <a:defRPr/>
            </a:pPr>
            <a:r>
              <a:rPr lang="en-US" sz="2800" dirty="0" smtClean="0">
                <a:latin typeface="Bookman Old Style" pitchFamily="18" charset="0"/>
              </a:rPr>
              <a:t>Migration transparency</a:t>
            </a:r>
          </a:p>
          <a:p>
            <a:pPr marL="914400" indent="-449263" algn="just">
              <a:defRPr/>
            </a:pPr>
            <a:r>
              <a:rPr lang="en-US" sz="2800" dirty="0" smtClean="0">
                <a:latin typeface="Bookman Old Style" pitchFamily="18" charset="0"/>
              </a:rPr>
              <a:t>Hide that a resource may be moved to another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E4AAB-318D-474F-83DC-994B5D48219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11430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Distribution Transparency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Relocation transparency</a:t>
            </a:r>
          </a:p>
          <a:p>
            <a:pPr lvl="1"/>
            <a:r>
              <a:rPr lang="en-US" sz="2400" dirty="0" smtClean="0">
                <a:latin typeface="Bookman Old Style" pitchFamily="18" charset="0"/>
              </a:rPr>
              <a:t>Hide that a resource may be moved during access</a:t>
            </a:r>
          </a:p>
          <a:p>
            <a:r>
              <a:rPr lang="en-US" sz="2800" dirty="0" smtClean="0">
                <a:latin typeface="Bookman Old Style" pitchFamily="18" charset="0"/>
              </a:rPr>
              <a:t>Replication transparency</a:t>
            </a:r>
          </a:p>
          <a:p>
            <a:pPr lvl="1"/>
            <a:r>
              <a:rPr lang="en-US" sz="2400" dirty="0" smtClean="0">
                <a:latin typeface="Bookman Old Style" pitchFamily="18" charset="0"/>
              </a:rPr>
              <a:t>Hide that a resource may be replicated at many locations</a:t>
            </a:r>
          </a:p>
          <a:p>
            <a:r>
              <a:rPr lang="en-US" sz="2800" dirty="0" smtClean="0">
                <a:latin typeface="Bookman Old Style" pitchFamily="18" charset="0"/>
              </a:rPr>
              <a:t>Concurrency transparency</a:t>
            </a:r>
          </a:p>
          <a:p>
            <a:pPr lvl="1"/>
            <a:r>
              <a:rPr lang="en-US" sz="2400" dirty="0" smtClean="0">
                <a:latin typeface="Bookman Old Style" pitchFamily="18" charset="0"/>
              </a:rPr>
              <a:t>Hide that a resource may be shared by several competitive users</a:t>
            </a:r>
          </a:p>
          <a:p>
            <a:r>
              <a:rPr lang="en-US" sz="2800" dirty="0" smtClean="0">
                <a:latin typeface="Bookman Old Style" pitchFamily="18" charset="0"/>
              </a:rPr>
              <a:t>Failure transparency</a:t>
            </a:r>
          </a:p>
          <a:p>
            <a:pPr lvl="1"/>
            <a:r>
              <a:rPr lang="en-US" sz="2400" dirty="0" smtClean="0">
                <a:latin typeface="Bookman Old Style" pitchFamily="18" charset="0"/>
              </a:rPr>
              <a:t>Hide the failure and recovery of a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E4AAB-318D-474F-83DC-994B5D48219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11430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Openness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178312" cy="5257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000" dirty="0" smtClean="0">
                <a:latin typeface="Bookman Old Style" pitchFamily="18" charset="0"/>
              </a:rPr>
              <a:t>Interoperability</a:t>
            </a:r>
          </a:p>
          <a:p>
            <a:pPr marL="914400" indent="-449263">
              <a:defRPr/>
            </a:pPr>
            <a:r>
              <a:rPr lang="en-US" sz="2400" dirty="0" smtClean="0">
                <a:latin typeface="Bookman Old Style" pitchFamily="18" charset="0"/>
              </a:rPr>
              <a:t>Implementations from different manufacturers can work together by merely relying on the standard rules</a:t>
            </a:r>
          </a:p>
          <a:p>
            <a:pPr>
              <a:defRPr/>
            </a:pPr>
            <a:r>
              <a:rPr lang="en-US" sz="3000" dirty="0" smtClean="0">
                <a:latin typeface="Bookman Old Style" pitchFamily="18" charset="0"/>
              </a:rPr>
              <a:t>Portability</a:t>
            </a:r>
          </a:p>
          <a:p>
            <a:pPr marL="914400" indent="-449263">
              <a:defRPr/>
            </a:pPr>
            <a:r>
              <a:rPr lang="en-US" sz="2400" dirty="0" smtClean="0">
                <a:latin typeface="Bookman Old Style" pitchFamily="18" charset="0"/>
              </a:rPr>
              <a:t>Applications from one distributed system can be executed on another distributed system that implements the same service</a:t>
            </a:r>
          </a:p>
          <a:p>
            <a:pPr>
              <a:defRPr/>
            </a:pPr>
            <a:r>
              <a:rPr lang="en-US" sz="3000" dirty="0" smtClean="0">
                <a:latin typeface="Bookman Old Style" pitchFamily="18" charset="0"/>
              </a:rPr>
              <a:t>Extensibility</a:t>
            </a:r>
          </a:p>
          <a:p>
            <a:pPr marL="914400" indent="-449263">
              <a:defRPr/>
            </a:pPr>
            <a:r>
              <a:rPr lang="en-US" sz="2400" dirty="0" smtClean="0">
                <a:latin typeface="Bookman Old Style" pitchFamily="18" charset="0"/>
              </a:rPr>
              <a:t>Easy to add or replaces components in the system</a:t>
            </a:r>
          </a:p>
          <a:p>
            <a:pPr>
              <a:defRPr/>
            </a:pPr>
            <a:r>
              <a:rPr lang="en-US" sz="3000" dirty="0" smtClean="0">
                <a:latin typeface="Bookman Old Style" pitchFamily="18" charset="0"/>
              </a:rPr>
              <a:t>Flexibility</a:t>
            </a:r>
          </a:p>
          <a:p>
            <a:pPr marL="914400" indent="-449263">
              <a:defRPr/>
            </a:pPr>
            <a:r>
              <a:rPr lang="en-US" sz="2400" dirty="0" smtClean="0">
                <a:latin typeface="Bookman Old Style" pitchFamily="18" charset="0"/>
              </a:rPr>
              <a:t>Separating policy from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4BEF7-8737-4048-80E7-5DF5551A97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1217612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latin typeface="Bookman Old Style" pitchFamily="18" charset="0"/>
              </a:rPr>
              <a:t>Scalability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178312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Bookman Old Style" pitchFamily="18" charset="0"/>
              </a:rPr>
              <a:t>Size scalable</a:t>
            </a:r>
          </a:p>
          <a:p>
            <a:pPr marL="914400" indent="-449263" algn="just">
              <a:defRPr/>
            </a:pPr>
            <a:r>
              <a:rPr lang="en-US" sz="2800" dirty="0" smtClean="0">
                <a:latin typeface="Bookman Old Style" pitchFamily="18" charset="0"/>
              </a:rPr>
              <a:t>Can easily add more users or resources to the system</a:t>
            </a:r>
          </a:p>
          <a:p>
            <a:pPr>
              <a:defRPr/>
            </a:pPr>
            <a:r>
              <a:rPr lang="en-US" sz="2800" dirty="0" smtClean="0">
                <a:latin typeface="Bookman Old Style" pitchFamily="18" charset="0"/>
              </a:rPr>
              <a:t>Geographically scalable</a:t>
            </a:r>
          </a:p>
          <a:p>
            <a:pPr marL="909638" indent="-444500" algn="just">
              <a:defRPr/>
            </a:pPr>
            <a:r>
              <a:rPr lang="en-US" sz="2800" dirty="0" smtClean="0">
                <a:latin typeface="Bookman Old Style" pitchFamily="18" charset="0"/>
              </a:rPr>
              <a:t>Can easily handle users and resources that may lie far apart</a:t>
            </a:r>
          </a:p>
          <a:p>
            <a:pPr>
              <a:defRPr/>
            </a:pPr>
            <a:r>
              <a:rPr lang="en-US" sz="2800" dirty="0" smtClean="0">
                <a:latin typeface="Bookman Old Style" pitchFamily="18" charset="0"/>
              </a:rPr>
              <a:t>Administratively scalable</a:t>
            </a:r>
          </a:p>
          <a:p>
            <a:pPr marL="909638" indent="-444500" algn="just">
              <a:defRPr/>
            </a:pPr>
            <a:r>
              <a:rPr lang="en-US" sz="2800" dirty="0" smtClean="0">
                <a:latin typeface="Bookman Old Style" pitchFamily="18" charset="0"/>
              </a:rPr>
              <a:t>Can easily manage the system even if it spans many independent administrative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36FF3-0EB4-47EE-8CFB-F792D34075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12954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Distributed systems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800" dirty="0" smtClean="0">
                <a:latin typeface="Bookman Old Style" pitchFamily="18" charset="0"/>
              </a:rPr>
              <a:t>Types of Distributed Systems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ookman Old Style" pitchFamily="18" charset="0"/>
              </a:rPr>
              <a:t>Distributed Computing Systems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Bookman Old Style" pitchFamily="18" charset="0"/>
              </a:rPr>
              <a:t>Cluster Computing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Bookman Old Style" pitchFamily="18" charset="0"/>
              </a:rPr>
              <a:t>		Grid Computing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Bookman Old Style" pitchFamily="18" charset="0"/>
              </a:rPr>
              <a:t>		Cloud Computing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ookman Old Style" pitchFamily="18" charset="0"/>
              </a:rPr>
              <a:t>Distributed Information Systems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Bookman Old Style" pitchFamily="18" charset="0"/>
              </a:rPr>
              <a:t>		Transaction Processing Systems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Bookman Old Style" pitchFamily="18" charset="0"/>
              </a:rPr>
              <a:t>		Enterprise Application Integration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ookman Old Style" pitchFamily="18" charset="0"/>
              </a:rPr>
              <a:t>Distributed Pervasive Systems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Bookman Old Style" pitchFamily="18" charset="0"/>
              </a:rPr>
              <a:t>		Home systems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Bookman Old Style" pitchFamily="18" charset="0"/>
              </a:rPr>
              <a:t>		Health care systems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Bookman Old Style" pitchFamily="18" charset="0"/>
              </a:rPr>
              <a:t>		Sensor networks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81000" y="12192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800" smtClean="0">
                <a:latin typeface="Bookman Old Style" pitchFamily="18" charset="0"/>
              </a:rPr>
              <a:t>Cluster Computing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800" dirty="0" smtClean="0">
                <a:latin typeface="Bookman Old Style" pitchFamily="18" charset="0"/>
              </a:rPr>
              <a:t>A collection of similar processors running the same operating system, connected by a high-speed LAN.</a:t>
            </a:r>
          </a:p>
          <a:p>
            <a:pPr algn="just" eaLnBrk="1" hangingPunct="1"/>
            <a:r>
              <a:rPr lang="en-US" sz="2800" dirty="0" smtClean="0">
                <a:latin typeface="Bookman Old Style" pitchFamily="18" charset="0"/>
              </a:rPr>
              <a:t>High Performance Clusters (HPC)</a:t>
            </a:r>
          </a:p>
          <a:p>
            <a:pPr algn="just" eaLnBrk="1" hangingPunct="1"/>
            <a:r>
              <a:rPr lang="en-US" sz="2800" dirty="0" smtClean="0">
                <a:latin typeface="Bookman Old Style" pitchFamily="18" charset="0"/>
              </a:rPr>
              <a:t>Load Balancing Clusters</a:t>
            </a:r>
          </a:p>
          <a:p>
            <a:pPr algn="just" eaLnBrk="1" hangingPunct="1"/>
            <a:r>
              <a:rPr lang="en-US" sz="2800" dirty="0" smtClean="0">
                <a:latin typeface="Bookman Old Style" pitchFamily="18" charset="0"/>
              </a:rPr>
              <a:t>High Availability Clusters (HA)</a:t>
            </a:r>
          </a:p>
          <a:p>
            <a:pPr lvl="1" algn="just" eaLnBrk="1" hangingPunct="1">
              <a:buFontTx/>
              <a:buNone/>
            </a:pPr>
            <a:r>
              <a:rPr lang="en-US" dirty="0" smtClean="0">
                <a:latin typeface="Bookman Old Style" pitchFamily="18" charset="0"/>
              </a:rPr>
              <a:t>		</a:t>
            </a:r>
          </a:p>
          <a:p>
            <a:pPr algn="just" eaLnBrk="1" hangingPunct="1">
              <a:buFontTx/>
              <a:buNone/>
            </a:pPr>
            <a:endParaRPr lang="en-US" sz="2800" dirty="0" smtClean="0">
              <a:latin typeface="Bookman Old Style" pitchFamily="18" charset="0"/>
            </a:endParaRP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74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latin typeface="Bookman Old Style" pitchFamily="18" charset="0"/>
              </a:rPr>
              <a:t>Grid Computing Systems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20000" cy="4419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Highly heterogeneous with respect to hardware, software, networks, security policies, etc.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Grids support </a:t>
            </a:r>
            <a:r>
              <a:rPr lang="en-US" sz="2800" b="1" dirty="0" smtClean="0">
                <a:latin typeface="Bookman Old Style" pitchFamily="18" charset="0"/>
              </a:rPr>
              <a:t>virtual organizations</a:t>
            </a:r>
            <a:r>
              <a:rPr lang="en-US" sz="2800" dirty="0" smtClean="0">
                <a:latin typeface="Bookman Old Style" pitchFamily="18" charset="0"/>
              </a:rPr>
              <a:t>: a collaboration of users who pool resources (servers, storage, databases) and share them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Grid software is concerned with managing sharing across administrative domains.</a:t>
            </a:r>
          </a:p>
          <a:p>
            <a:pPr algn="just" eaLnBrk="1" hangingPunct="1">
              <a:lnSpc>
                <a:spcPct val="90000"/>
              </a:lnSpc>
            </a:pPr>
            <a:endParaRPr lang="en-US" u="sng" dirty="0" smtClean="0">
              <a:latin typeface="Bookman Old Style" pitchFamily="18" charset="0"/>
            </a:endParaRP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3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228600"/>
            <a:ext cx="8204689" cy="914400"/>
          </a:xfrm>
        </p:spPr>
        <p:txBody>
          <a:bodyPr/>
          <a:lstStyle/>
          <a:p>
            <a:pPr algn="ctr" eaLnBrk="1" hangingPunct="1"/>
            <a:r>
              <a:rPr lang="en-US" sz="3600" smtClean="0">
                <a:latin typeface="Bookman Old Style" pitchFamily="18" charset="0"/>
              </a:rPr>
              <a:t>Cloud Computing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Provides scalable services as a utility over the Internet.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Often built on a computer grid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Users buy services from the cloud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Grid users may develop and run their own software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Cluster/grid/cloud distinctions blur at the edges!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IAAS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PAAS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ookman Old Style" pitchFamily="18" charset="0"/>
              </a:rPr>
              <a:t>SAAS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51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Bookman Old Style" pitchFamily="18" charset="0"/>
              </a:rPr>
              <a:t>Distributed Information Systems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ookman Old Style" pitchFamily="18" charset="0"/>
              </a:rPr>
              <a:t>Business-oriented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ookman Old Style" pitchFamily="18" charset="0"/>
              </a:rPr>
              <a:t>Systems to make a number of separate network applications interoperable and build “enterprise-wide information systems”.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Bookman Old Style" pitchFamily="18" charset="0"/>
              </a:rPr>
              <a:t>Two types discussed here: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ookman Old Style" pitchFamily="18" charset="0"/>
              </a:rPr>
              <a:t>Transaction processing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Bookman Old Style" pitchFamily="18" charset="0"/>
              </a:rPr>
              <a:t>Enterprise application integration (EAI)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Distributed Pervasive Systems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The first two types of systems are characterized by their stability: nodes and network connections are more or less fixed</a:t>
            </a:r>
          </a:p>
          <a:p>
            <a:pPr eaLnBrk="1" hangingPunct="1"/>
            <a:r>
              <a:rPr lang="en-US" dirty="0" smtClean="0">
                <a:latin typeface="Bookman Old Style" pitchFamily="18" charset="0"/>
              </a:rPr>
              <a:t>This type of system is likely to incorporate small, battery-powered, mobile devices</a:t>
            </a:r>
          </a:p>
          <a:p>
            <a:pPr lvl="1" eaLnBrk="1" hangingPunct="1"/>
            <a:r>
              <a:rPr lang="en-US" dirty="0" smtClean="0">
                <a:latin typeface="Bookman Old Style" pitchFamily="18" charset="0"/>
              </a:rPr>
              <a:t>Home systems</a:t>
            </a:r>
          </a:p>
          <a:p>
            <a:pPr lvl="1" eaLnBrk="1" hangingPunct="1"/>
            <a:r>
              <a:rPr lang="en-US" dirty="0" smtClean="0">
                <a:latin typeface="Bookman Old Style" pitchFamily="18" charset="0"/>
              </a:rPr>
              <a:t>Electronic health care systems – patient monitoring</a:t>
            </a:r>
          </a:p>
          <a:p>
            <a:pPr lvl="1" eaLnBrk="1" hangingPunct="1"/>
            <a:r>
              <a:rPr lang="en-US" dirty="0" smtClean="0">
                <a:latin typeface="Bookman Old Style" pitchFamily="18" charset="0"/>
              </a:rPr>
              <a:t>Sensor networks – data collection, surveillance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eaLnBrk="1" hangingPunct="1"/>
            <a:r>
              <a:rPr lang="en-US" sz="3600" dirty="0" smtClean="0">
                <a:latin typeface="Bookman Old Style" pitchFamily="18" charset="0"/>
              </a:rPr>
              <a:t>Home systems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97715" y="1602523"/>
            <a:ext cx="5007686" cy="5019675"/>
            <a:chOff x="96" y="1008"/>
            <a:chExt cx="3276" cy="3168"/>
          </a:xfrm>
        </p:grpSpPr>
        <p:pic>
          <p:nvPicPr>
            <p:cNvPr id="617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20"/>
              <a:ext cx="8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6" name="Line 5"/>
            <p:cNvSpPr>
              <a:spLocks noChangeShapeType="1"/>
            </p:cNvSpPr>
            <p:nvPr/>
          </p:nvSpPr>
          <p:spPr bwMode="auto">
            <a:xfrm flipH="1">
              <a:off x="519" y="1541"/>
              <a:ext cx="0" cy="1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Line 6"/>
            <p:cNvSpPr>
              <a:spLocks noChangeShapeType="1"/>
            </p:cNvSpPr>
            <p:nvPr/>
          </p:nvSpPr>
          <p:spPr bwMode="auto">
            <a:xfrm flipV="1">
              <a:off x="375" y="1541"/>
              <a:ext cx="0" cy="1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Line 7"/>
            <p:cNvSpPr>
              <a:spLocks noChangeShapeType="1"/>
            </p:cNvSpPr>
            <p:nvPr/>
          </p:nvSpPr>
          <p:spPr bwMode="auto">
            <a:xfrm>
              <a:off x="711" y="3407"/>
              <a:ext cx="2019" cy="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Line 8"/>
            <p:cNvSpPr>
              <a:spLocks noChangeShapeType="1"/>
            </p:cNvSpPr>
            <p:nvPr/>
          </p:nvSpPr>
          <p:spPr bwMode="auto">
            <a:xfrm flipH="1" flipV="1">
              <a:off x="759" y="3262"/>
              <a:ext cx="1881" cy="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Text Box 9"/>
            <p:cNvSpPr txBox="1">
              <a:spLocks noChangeArrowheads="1"/>
            </p:cNvSpPr>
            <p:nvPr/>
          </p:nvSpPr>
          <p:spPr bwMode="auto">
            <a:xfrm>
              <a:off x="577" y="2158"/>
              <a:ext cx="41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>
                  <a:solidFill>
                    <a:srgbClr val="CC3300"/>
                  </a:solidFill>
                </a:rPr>
                <a:t>WiFi</a:t>
              </a:r>
            </a:p>
          </p:txBody>
        </p:sp>
        <p:sp>
          <p:nvSpPr>
            <p:cNvPr id="6181" name="Text Box 10"/>
            <p:cNvSpPr txBox="1">
              <a:spLocks noChangeArrowheads="1"/>
            </p:cNvSpPr>
            <p:nvPr/>
          </p:nvSpPr>
          <p:spPr bwMode="auto">
            <a:xfrm>
              <a:off x="1645" y="3212"/>
              <a:ext cx="41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>
                  <a:solidFill>
                    <a:srgbClr val="CC3300"/>
                  </a:solidFill>
                </a:rPr>
                <a:t>WiFi</a:t>
              </a:r>
            </a:p>
          </p:txBody>
        </p:sp>
        <p:pic>
          <p:nvPicPr>
            <p:cNvPr id="618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8"/>
              <a:ext cx="672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504"/>
              <a:ext cx="6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45" name="Group 13"/>
          <p:cNvGrpSpPr>
            <a:grpSpLocks/>
          </p:cNvGrpSpPr>
          <p:nvPr/>
        </p:nvGrpSpPr>
        <p:grpSpPr bwMode="auto">
          <a:xfrm>
            <a:off x="5570702" y="1641710"/>
            <a:ext cx="2830512" cy="1749425"/>
            <a:chOff x="3648" y="144"/>
            <a:chExt cx="1786" cy="1104"/>
          </a:xfrm>
        </p:grpSpPr>
        <p:pic>
          <p:nvPicPr>
            <p:cNvPr id="6171" name="Picture 14" descr="Click here to buy Toshiba Satellite A25-S279 Notebook PC (2.80-GHz Pentium 4, 512 MB RAM, 60 GB Hard Drive) by Toshiba.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624"/>
              <a:ext cx="58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44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3" name="Line 16"/>
            <p:cNvSpPr>
              <a:spLocks noChangeShapeType="1"/>
            </p:cNvSpPr>
            <p:nvPr/>
          </p:nvSpPr>
          <p:spPr bwMode="auto">
            <a:xfrm flipH="1" flipV="1">
              <a:off x="4176" y="672"/>
              <a:ext cx="672" cy="29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Text Box 17"/>
            <p:cNvSpPr txBox="1">
              <a:spLocks noChangeArrowheads="1"/>
            </p:cNvSpPr>
            <p:nvPr/>
          </p:nvSpPr>
          <p:spPr bwMode="auto">
            <a:xfrm>
              <a:off x="4417" y="526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>
                  <a:solidFill>
                    <a:srgbClr val="CC3300"/>
                  </a:solidFill>
                </a:rPr>
                <a:t>WiFi</a:t>
              </a:r>
            </a:p>
          </p:txBody>
        </p:sp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4895241" y="4335463"/>
            <a:ext cx="3129287" cy="2281237"/>
            <a:chOff x="3216" y="2736"/>
            <a:chExt cx="1974" cy="1440"/>
          </a:xfrm>
        </p:grpSpPr>
        <p:pic>
          <p:nvPicPr>
            <p:cNvPr id="6164" name="Picture 19" descr="Samsung SGH-i500 Palm OS 5 Smartphone ~ Click for Larger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408"/>
              <a:ext cx="2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2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408"/>
              <a:ext cx="53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V="1">
              <a:off x="4128" y="3696"/>
              <a:ext cx="624" cy="24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Text Box 22"/>
            <p:cNvSpPr txBox="1">
              <a:spLocks noChangeArrowheads="1"/>
            </p:cNvSpPr>
            <p:nvPr/>
          </p:nvSpPr>
          <p:spPr bwMode="auto">
            <a:xfrm>
              <a:off x="4159" y="3502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CC3300"/>
                  </a:solidFill>
                </a:rPr>
                <a:t>cellular</a:t>
              </a:r>
            </a:p>
          </p:txBody>
        </p:sp>
        <p:pic>
          <p:nvPicPr>
            <p:cNvPr id="6168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736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>
              <a:off x="3552" y="3168"/>
              <a:ext cx="234" cy="28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Text Box 25"/>
            <p:cNvSpPr txBox="1">
              <a:spLocks noChangeArrowheads="1"/>
            </p:cNvSpPr>
            <p:nvPr/>
          </p:nvSpPr>
          <p:spPr bwMode="auto">
            <a:xfrm>
              <a:off x="3737" y="3070"/>
              <a:ext cx="6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>
                  <a:solidFill>
                    <a:srgbClr val="CC3300"/>
                  </a:solidFill>
                </a:rPr>
                <a:t>bluetooth</a:t>
              </a:r>
            </a:p>
          </p:txBody>
        </p:sp>
      </p:grp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1106088" y="1970037"/>
            <a:ext cx="3367088" cy="2890838"/>
            <a:chOff x="1188" y="1104"/>
            <a:chExt cx="2124" cy="1824"/>
          </a:xfrm>
        </p:grpSpPr>
        <p:sp>
          <p:nvSpPr>
            <p:cNvPr id="6156" name="Text Box 27"/>
            <p:cNvSpPr txBox="1">
              <a:spLocks noChangeArrowheads="1"/>
            </p:cNvSpPr>
            <p:nvPr/>
          </p:nvSpPr>
          <p:spPr bwMode="auto">
            <a:xfrm>
              <a:off x="1812" y="2281"/>
              <a:ext cx="5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>
                  <a:solidFill>
                    <a:srgbClr val="CC3300"/>
                  </a:solidFill>
                </a:rPr>
                <a:t>UWB</a:t>
              </a:r>
            </a:p>
          </p:txBody>
        </p:sp>
        <p:pic>
          <p:nvPicPr>
            <p:cNvPr id="6157" name="Picture 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2425"/>
              <a:ext cx="624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Line 29"/>
            <p:cNvSpPr>
              <a:spLocks noChangeShapeType="1"/>
            </p:cNvSpPr>
            <p:nvPr/>
          </p:nvSpPr>
          <p:spPr bwMode="auto">
            <a:xfrm flipV="1">
              <a:off x="1860" y="2473"/>
              <a:ext cx="624" cy="1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59" name="Picture 3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67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3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" y="2137"/>
              <a:ext cx="78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3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104"/>
              <a:ext cx="70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Line 33"/>
            <p:cNvSpPr>
              <a:spLocks noChangeShapeType="1"/>
            </p:cNvSpPr>
            <p:nvPr/>
          </p:nvSpPr>
          <p:spPr bwMode="auto">
            <a:xfrm>
              <a:off x="2544" y="1584"/>
              <a:ext cx="1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Text Box 34"/>
            <p:cNvSpPr txBox="1">
              <a:spLocks noChangeArrowheads="1"/>
            </p:cNvSpPr>
            <p:nvPr/>
          </p:nvSpPr>
          <p:spPr bwMode="auto">
            <a:xfrm>
              <a:off x="2064" y="1680"/>
              <a:ext cx="5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6" rIns="91430" bIns="45716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>
                  <a:solidFill>
                    <a:srgbClr val="CC3300"/>
                  </a:solidFill>
                </a:rPr>
                <a:t>satellite</a:t>
              </a:r>
            </a:p>
          </p:txBody>
        </p:sp>
      </p:grpSp>
      <p:grpSp>
        <p:nvGrpSpPr>
          <p:cNvPr id="44067" name="Group 35"/>
          <p:cNvGrpSpPr>
            <a:grpSpLocks/>
          </p:cNvGrpSpPr>
          <p:nvPr/>
        </p:nvGrpSpPr>
        <p:grpSpPr bwMode="auto">
          <a:xfrm>
            <a:off x="4139309" y="2083343"/>
            <a:ext cx="4289425" cy="2909888"/>
            <a:chOff x="2692" y="868"/>
            <a:chExt cx="2706" cy="1836"/>
          </a:xfrm>
        </p:grpSpPr>
        <p:sp>
          <p:nvSpPr>
            <p:cNvPr id="6152" name="Line 36"/>
            <p:cNvSpPr>
              <a:spLocks noChangeShapeType="1"/>
            </p:cNvSpPr>
            <p:nvPr/>
          </p:nvSpPr>
          <p:spPr bwMode="auto">
            <a:xfrm>
              <a:off x="3595" y="1397"/>
              <a:ext cx="1017" cy="623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Text Box 37"/>
            <p:cNvSpPr txBox="1">
              <a:spLocks noChangeArrowheads="1"/>
            </p:cNvSpPr>
            <p:nvPr/>
          </p:nvSpPr>
          <p:spPr bwMode="auto">
            <a:xfrm>
              <a:off x="3921" y="1491"/>
              <a:ext cx="9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>
                  <a:solidFill>
                    <a:srgbClr val="CC3300"/>
                  </a:solidFill>
                </a:rPr>
                <a:t>WiFi 802.11g</a:t>
              </a:r>
            </a:p>
          </p:txBody>
        </p:sp>
        <p:pic>
          <p:nvPicPr>
            <p:cNvPr id="6154" name="Picture 3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" y="1924"/>
              <a:ext cx="786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39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" y="868"/>
              <a:ext cx="912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Electronic health care systems</a:t>
            </a:r>
            <a:endParaRPr lang="en-US" sz="3600" dirty="0" smtClean="0">
              <a:latin typeface="Bookman Old Style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391401" cy="54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4325" y="6243638"/>
            <a:ext cx="4784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Source: http://www.ece.uah.edu/~jovanov/whrms/</a:t>
            </a: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381000" y="11430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Bookman Old Style" pitchFamily="18" charset="0"/>
              </a:rPr>
              <a:t>Sensor Networks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01000" cy="49530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2800" dirty="0" smtClean="0">
                <a:latin typeface="Bookman Old Style" pitchFamily="18" charset="0"/>
              </a:rPr>
              <a:t>A collection of geographically distributed nodes consisting of a comm. device, a power source, some kind of sensor, a small processor…</a:t>
            </a:r>
          </a:p>
          <a:p>
            <a:pPr algn="just" eaLnBrk="1" hangingPunct="1"/>
            <a:r>
              <a:rPr lang="en-US" sz="2800" dirty="0" smtClean="0">
                <a:latin typeface="Bookman Old Style" pitchFamily="18" charset="0"/>
              </a:rPr>
              <a:t>Purpose: to collectively monitor sensory data (temperature, sound, moisture etc.,) and transmit the data to a base station</a:t>
            </a:r>
          </a:p>
          <a:p>
            <a:pPr algn="just" eaLnBrk="1" hangingPunct="1"/>
            <a:r>
              <a:rPr lang="en-US" sz="2800" dirty="0" smtClean="0">
                <a:latin typeface="Bookman Old Style" pitchFamily="18" charset="0"/>
              </a:rPr>
              <a:t>“smart environment” – the nodes may do some rudimentary processing of the data in addition to their communication responsibilities.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Bookman Old Style" pitchFamily="18" charset="0"/>
              </a:rPr>
              <a:t>Summary – Types of Systems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077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Distributed computing systems – our main emphasis</a:t>
            </a:r>
          </a:p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Distributed information systems – we will talk about some aspects of them</a:t>
            </a:r>
          </a:p>
          <a:p>
            <a:pPr eaLnBrk="1" hangingPunct="1"/>
            <a:r>
              <a:rPr lang="en-US" sz="2800" dirty="0" smtClean="0">
                <a:latin typeface="Bookman Old Style" pitchFamily="18" charset="0"/>
              </a:rPr>
              <a:t>Distributed pervasive systems – not so much</a:t>
            </a:r>
            <a:br>
              <a:rPr lang="en-US" sz="2800" dirty="0" smtClean="0">
                <a:latin typeface="Bookman Old Style" pitchFamily="18" charset="0"/>
              </a:rPr>
            </a:br>
            <a:r>
              <a:rPr lang="en-US" sz="2800" dirty="0" smtClean="0">
                <a:latin typeface="Bookman Old Style" pitchFamily="18" charset="0"/>
              </a:rPr>
              <a:t>				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"/>
          <p:cNvSpPr>
            <a:spLocks noChangeShapeType="1"/>
          </p:cNvSpPr>
          <p:nvPr/>
        </p:nvSpPr>
        <p:spPr bwMode="auto">
          <a:xfrm>
            <a:off x="381000" y="25908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  <p:sp>
        <p:nvSpPr>
          <p:cNvPr id="4099" name="Rectangle 2"/>
          <p:cNvSpPr>
            <a:spLocks/>
          </p:cNvSpPr>
          <p:nvPr/>
        </p:nvSpPr>
        <p:spPr bwMode="auto">
          <a:xfrm>
            <a:off x="4501662" y="2819400"/>
            <a:ext cx="414996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10000"/>
              </a:lnSpc>
              <a:spcBef>
                <a:spcPts val="800"/>
              </a:spcBef>
            </a:pPr>
            <a:r>
              <a:rPr lang="en-US" sz="2800" dirty="0" err="1">
                <a:solidFill>
                  <a:srgbClr val="663300"/>
                </a:solidFill>
                <a:latin typeface="Bookman Old Style" pitchFamily="18" charset="0"/>
                <a:sym typeface="Arial Black" pitchFamily="60" charset="0"/>
              </a:rPr>
              <a:t>Coulouris</a:t>
            </a:r>
            <a:r>
              <a:rPr lang="en-US" sz="2800" dirty="0">
                <a:solidFill>
                  <a:srgbClr val="663300"/>
                </a:solidFill>
                <a:latin typeface="Bookman Old Style" pitchFamily="18" charset="0"/>
                <a:sym typeface="Arial Black" pitchFamily="60" charset="0"/>
              </a:rPr>
              <a:t>, </a:t>
            </a:r>
            <a:r>
              <a:rPr lang="en-US" sz="2800" dirty="0" err="1">
                <a:solidFill>
                  <a:srgbClr val="663300"/>
                </a:solidFill>
                <a:latin typeface="Bookman Old Style" pitchFamily="18" charset="0"/>
                <a:sym typeface="Arial Black" pitchFamily="60" charset="0"/>
              </a:rPr>
              <a:t>Dollimore</a:t>
            </a:r>
            <a:r>
              <a:rPr lang="en-US" sz="2800" dirty="0">
                <a:solidFill>
                  <a:srgbClr val="663300"/>
                </a:solidFill>
                <a:latin typeface="Bookman Old Style" pitchFamily="18" charset="0"/>
                <a:sym typeface="Arial Black" pitchFamily="60" charset="0"/>
              </a:rPr>
              <a:t>, </a:t>
            </a:r>
            <a:r>
              <a:rPr lang="en-US" sz="2800" dirty="0" err="1">
                <a:solidFill>
                  <a:srgbClr val="663300"/>
                </a:solidFill>
                <a:latin typeface="Bookman Old Style" pitchFamily="18" charset="0"/>
                <a:sym typeface="Arial Black" pitchFamily="60" charset="0"/>
              </a:rPr>
              <a:t>Kindberg</a:t>
            </a:r>
            <a:r>
              <a:rPr lang="en-US" sz="2800" dirty="0">
                <a:solidFill>
                  <a:srgbClr val="663300"/>
                </a:solidFill>
                <a:latin typeface="Bookman Old Style" pitchFamily="18" charset="0"/>
                <a:sym typeface="Arial Black" pitchFamily="60" charset="0"/>
              </a:rPr>
              <a:t> and Blair</a:t>
            </a:r>
            <a:br>
              <a:rPr lang="en-US" sz="2800" dirty="0">
                <a:solidFill>
                  <a:srgbClr val="663300"/>
                </a:solidFill>
                <a:latin typeface="Bookman Old Style" pitchFamily="18" charset="0"/>
                <a:sym typeface="Arial Black" pitchFamily="60" charset="0"/>
              </a:rPr>
            </a:br>
            <a:r>
              <a:rPr lang="en-US" sz="2800" b="1" dirty="0">
                <a:solidFill>
                  <a:srgbClr val="663300"/>
                </a:solidFill>
                <a:latin typeface="Bookman Old Style" pitchFamily="18" charset="0"/>
                <a:sym typeface="Arial Black" pitchFamily="60" charset="0"/>
              </a:rPr>
              <a:t>Distributed Systems: </a:t>
            </a:r>
            <a:br>
              <a:rPr lang="en-US" sz="2800" b="1" dirty="0">
                <a:solidFill>
                  <a:srgbClr val="663300"/>
                </a:solidFill>
                <a:latin typeface="Bookman Old Style" pitchFamily="18" charset="0"/>
                <a:sym typeface="Arial Black" pitchFamily="60" charset="0"/>
              </a:rPr>
            </a:br>
            <a:r>
              <a:rPr lang="en-US" sz="2800" b="1" dirty="0">
                <a:solidFill>
                  <a:srgbClr val="663300"/>
                </a:solidFill>
                <a:latin typeface="Bookman Old Style" pitchFamily="18" charset="0"/>
                <a:sym typeface="Arial Black" pitchFamily="60" charset="0"/>
              </a:rPr>
              <a:t>Concepts and Design</a:t>
            </a:r>
          </a:p>
          <a:p>
            <a:pPr marL="39688">
              <a:lnSpc>
                <a:spcPct val="110000"/>
              </a:lnSpc>
              <a:spcBef>
                <a:spcPts val="800"/>
              </a:spcBef>
            </a:pPr>
            <a:r>
              <a:rPr lang="en-US" sz="2800" dirty="0">
                <a:solidFill>
                  <a:srgbClr val="663300"/>
                </a:solidFill>
                <a:latin typeface="Bookman Old Style" pitchFamily="18" charset="0"/>
                <a:cs typeface="Arial" charset="0"/>
                <a:sym typeface="Arial" charset="0"/>
              </a:rPr>
              <a:t>Edition 5, © Addison-Wesley 2012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01662" y="1447800"/>
            <a:ext cx="3521320" cy="762000"/>
          </a:xfrm>
        </p:spPr>
        <p:txBody>
          <a:bodyPr rIns="132080">
            <a:normAutofit fontScale="90000"/>
          </a:bodyPr>
          <a:lstStyle/>
          <a:p>
            <a:pPr indent="0" eaLnBrk="1" hangingPunct="1">
              <a:lnSpc>
                <a:spcPct val="11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dirty="0" smtClean="0"/>
              <a:t>TEXT BOOK</a:t>
            </a:r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762000"/>
            <a:ext cx="4221774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33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Bookman Old Style" pitchFamily="18" charset="0"/>
              </a:rPr>
              <a:t>Challenges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178312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Heterogeneity</a:t>
            </a:r>
          </a:p>
          <a:p>
            <a:pPr lvl="1"/>
            <a:r>
              <a:rPr lang="en-US" dirty="0" smtClean="0">
                <a:latin typeface="Bookman Old Style" pitchFamily="18" charset="0"/>
              </a:rPr>
              <a:t>Networks; computer hardware; operating systems; programming languages; implementations by different developers.</a:t>
            </a:r>
          </a:p>
          <a:p>
            <a:pPr lvl="1"/>
            <a:r>
              <a:rPr lang="en-US" dirty="0" smtClean="0">
                <a:latin typeface="Bookman Old Style" pitchFamily="18" charset="0"/>
              </a:rPr>
              <a:t>Middleware</a:t>
            </a:r>
          </a:p>
          <a:p>
            <a:pPr lvl="1"/>
            <a:r>
              <a:rPr lang="en-US" dirty="0" smtClean="0">
                <a:latin typeface="Bookman Old Style" pitchFamily="18" charset="0"/>
              </a:rPr>
              <a:t>Heterogeneity and mobile code</a:t>
            </a:r>
          </a:p>
          <a:p>
            <a:pPr lvl="2"/>
            <a:r>
              <a:rPr lang="en-US" sz="2800" i="1" dirty="0" smtClean="0">
                <a:latin typeface="Bookman Old Style" pitchFamily="18" charset="0"/>
              </a:rPr>
              <a:t>virtual machine</a:t>
            </a:r>
          </a:p>
          <a:p>
            <a:r>
              <a:rPr lang="en-US" sz="2800" dirty="0" smtClean="0">
                <a:latin typeface="Bookman Old Style" pitchFamily="18" charset="0"/>
              </a:rPr>
              <a:t>Openness</a:t>
            </a:r>
          </a:p>
          <a:p>
            <a:r>
              <a:rPr lang="en-US" sz="2800" dirty="0" smtClean="0">
                <a:latin typeface="Bookman Old Style" pitchFamily="18" charset="0"/>
              </a:rPr>
              <a:t>Security</a:t>
            </a:r>
          </a:p>
          <a:p>
            <a:pPr lvl="1"/>
            <a:r>
              <a:rPr lang="en-US" dirty="0" smtClean="0">
                <a:latin typeface="Bookman Old Style" pitchFamily="18" charset="0"/>
              </a:rPr>
              <a:t>Confidentiality, integrity, availability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513AA-C9E9-402D-B4BC-CADA8085DF9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9144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Bookman Old Style" pitchFamily="18" charset="0"/>
              </a:rPr>
              <a:t>Challenges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178312" cy="5410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Scalability</a:t>
            </a:r>
          </a:p>
          <a:p>
            <a:r>
              <a:rPr lang="en-US" sz="2800" dirty="0" smtClean="0">
                <a:latin typeface="Bookman Old Style" pitchFamily="18" charset="0"/>
              </a:rPr>
              <a:t>Failure handling</a:t>
            </a:r>
          </a:p>
          <a:p>
            <a:pPr lvl="1"/>
            <a:r>
              <a:rPr lang="en-US" i="1" dirty="0" smtClean="0">
                <a:latin typeface="Bookman Old Style" pitchFamily="18" charset="0"/>
              </a:rPr>
              <a:t>Detecting failures: Masking failures: Tolerating failures : Recovery from failures: Redundancy:</a:t>
            </a:r>
          </a:p>
          <a:p>
            <a:r>
              <a:rPr lang="en-US" sz="2800" dirty="0" smtClean="0">
                <a:latin typeface="Bookman Old Style" pitchFamily="18" charset="0"/>
              </a:rPr>
              <a:t>Concurrency</a:t>
            </a:r>
          </a:p>
          <a:p>
            <a:pPr lvl="1"/>
            <a:r>
              <a:rPr lang="en-US" dirty="0" smtClean="0">
                <a:latin typeface="Bookman Old Style" pitchFamily="18" charset="0"/>
              </a:rPr>
              <a:t>For an object to be safe in a concurrent environment, its operations must be synchronized in such a way that its data remains consistent.</a:t>
            </a:r>
          </a:p>
          <a:p>
            <a:r>
              <a:rPr lang="en-US" sz="2800" dirty="0" smtClean="0">
                <a:latin typeface="Bookman Old Style" pitchFamily="18" charset="0"/>
              </a:rPr>
              <a:t>Transparency</a:t>
            </a:r>
          </a:p>
          <a:p>
            <a:r>
              <a:rPr lang="en-US" sz="2800" dirty="0" smtClean="0">
                <a:latin typeface="Bookman Old Style" pitchFamily="18" charset="0"/>
              </a:rPr>
              <a:t>Quality of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513AA-C9E9-402D-B4BC-CADA8085DF9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9144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Bookman Old Style" pitchFamily="18" charset="0"/>
              </a:rPr>
              <a:t>Tutorial</a:t>
            </a:r>
            <a:endParaRPr lang="en-US" sz="3600" dirty="0" smtClean="0">
              <a:latin typeface="Bookman Old Style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178312" cy="54102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Bookman Old Style" pitchFamily="18" charset="0"/>
              </a:rPr>
              <a:t>Compare single system computing, client – server computing and distributed computing.</a:t>
            </a:r>
          </a:p>
          <a:p>
            <a:pPr algn="just"/>
            <a:r>
              <a:rPr lang="en-US" sz="2800" dirty="0" smtClean="0">
                <a:latin typeface="Bookman Old Style" pitchFamily="18" charset="0"/>
              </a:rPr>
              <a:t>Consider the implementation strategies for massively multiplayer online games. In particular, what advantages do you see in adopting a single server approach for representing the state of the multiplayer game? What problems can you identify and how might they be resolved?</a:t>
            </a:r>
          </a:p>
          <a:p>
            <a:pPr algn="just"/>
            <a:r>
              <a:rPr lang="en-US" sz="2800" dirty="0" smtClean="0">
                <a:latin typeface="Bookman Old Style" pitchFamily="18" charset="0"/>
              </a:rPr>
              <a:t>Consider WWW as an case study of distributed system and give a detailed write-up about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513AA-C9E9-402D-B4BC-CADA8085DF9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9144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2708" y="533400"/>
            <a:ext cx="8018585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Course Context &amp; Overview</a:t>
            </a:r>
            <a:endParaRPr lang="en-US" sz="3600" dirty="0">
              <a:latin typeface="Bookman Old Style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92369" y="1524000"/>
            <a:ext cx="7889631" cy="4800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 smtClean="0">
                <a:latin typeface="Bookman Old Style" pitchFamily="18" charset="0"/>
              </a:rPr>
              <a:t>The </a:t>
            </a:r>
            <a:r>
              <a:rPr lang="en-US" sz="2400" dirty="0">
                <a:latin typeface="Bookman Old Style" pitchFamily="18" charset="0"/>
              </a:rPr>
              <a:t>course is designed to provide </a:t>
            </a:r>
            <a:r>
              <a:rPr lang="en-US" sz="2400" dirty="0" smtClean="0">
                <a:latin typeface="Bookman Old Style" pitchFamily="18" charset="0"/>
              </a:rPr>
              <a:t>an </a:t>
            </a:r>
            <a:r>
              <a:rPr lang="en-US" sz="2400" dirty="0">
                <a:latin typeface="Bookman Old Style" pitchFamily="18" charset="0"/>
              </a:rPr>
              <a:t>in-depth understanding of the issues involved in designing and analyzing distributed systems. </a:t>
            </a:r>
            <a:endParaRPr lang="en-US" sz="2400" dirty="0" smtClean="0">
              <a:latin typeface="Bookman Old Style" pitchFamily="18" charset="0"/>
            </a:endParaRPr>
          </a:p>
          <a:p>
            <a:pPr algn="just"/>
            <a:r>
              <a:rPr lang="en-US" sz="2400" dirty="0" smtClean="0">
                <a:latin typeface="Bookman Old Style" pitchFamily="18" charset="0"/>
              </a:rPr>
              <a:t>The </a:t>
            </a:r>
            <a:r>
              <a:rPr lang="en-US" sz="2400" dirty="0">
                <a:latin typeface="Bookman Old Style" pitchFamily="18" charset="0"/>
              </a:rPr>
              <a:t>main objective of this course is to provide </a:t>
            </a:r>
            <a:r>
              <a:rPr lang="en-US" sz="2400" dirty="0" smtClean="0">
                <a:latin typeface="Bookman Old Style" pitchFamily="18" charset="0"/>
              </a:rPr>
              <a:t>a </a:t>
            </a:r>
            <a:r>
              <a:rPr lang="en-US" sz="2400" dirty="0">
                <a:latin typeface="Bookman Old Style" pitchFamily="18" charset="0"/>
              </a:rPr>
              <a:t>solid foundation for understanding, analyzing and designing distributed algorithms for reliable distributed systems. </a:t>
            </a:r>
            <a:endParaRPr lang="en-US" sz="2400" dirty="0" smtClean="0">
              <a:latin typeface="Bookman Old Style" pitchFamily="18" charset="0"/>
            </a:endParaRPr>
          </a:p>
          <a:p>
            <a:pPr algn="just"/>
            <a:r>
              <a:rPr lang="en-US" sz="2400" dirty="0" smtClean="0">
                <a:latin typeface="Bookman Old Style" pitchFamily="18" charset="0"/>
              </a:rPr>
              <a:t>The </a:t>
            </a:r>
            <a:r>
              <a:rPr lang="en-US" sz="2400" dirty="0">
                <a:latin typeface="Bookman Old Style" pitchFamily="18" charset="0"/>
              </a:rPr>
              <a:t>course coverage includes an in-depth study of distributed system models, the importance of model selection, distributed process management, naming in distributed system, consistency and replication, fault tolerance and security. </a:t>
            </a:r>
            <a:endParaRPr lang="en-US" sz="2400" dirty="0" smtClean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A0DC4-4734-4C6F-9773-1C17E3D2143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2708" y="533400"/>
            <a:ext cx="8018585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Course Competencies</a:t>
            </a:r>
            <a:endParaRPr lang="en-US" sz="3600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A0DC4-4734-4C6F-9773-1C17E3D2143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782619"/>
              </p:ext>
            </p:extLst>
          </p:nvPr>
        </p:nvGraphicFramePr>
        <p:xfrm>
          <a:off x="228600" y="1600201"/>
          <a:ext cx="8153400" cy="4885992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711927"/>
                <a:gridCol w="7441473"/>
              </a:tblGrid>
              <a:tr h="8343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Present a conceptual model of distributed systems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42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Describes key components of a distributed system and evaluate the tradeoffs of alternative architectural models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42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Suggest algorithm suitable for application in distributed systems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Build prototype implementations of distributed systems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 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Demonstrate an understanding of the challenges faced by future distributed systems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872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Reason about distributed algorithms for locking, synchronization and concurrency, scheduling, and replication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8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2708" y="533400"/>
            <a:ext cx="8018585" cy="914400"/>
          </a:xfrm>
        </p:spPr>
        <p:txBody>
          <a:bodyPr>
            <a:normAutofit fontScale="90000"/>
          </a:bodyPr>
          <a:lstStyle/>
          <a:p>
            <a:pPr indent="0" algn="ctr" eaLnBrk="1" hangingPunct="1"/>
            <a:r>
              <a:rPr lang="en-US" sz="4000" smtClean="0">
                <a:latin typeface="Bookman Old Style" pitchFamily="18" charset="0"/>
              </a:rPr>
              <a:t>Distributed Systems Definitions</a:t>
            </a:r>
            <a:endParaRPr lang="en-US" smtClean="0">
              <a:latin typeface="Bookman Old Style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92369" y="1828800"/>
            <a:ext cx="7889631" cy="4724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 eaLnBrk="1" hangingPunct="1">
              <a:buFontTx/>
              <a:buNone/>
              <a:defRPr/>
            </a:pPr>
            <a:r>
              <a:rPr lang="en-US" altLang="zh-CN" dirty="0" smtClean="0">
                <a:latin typeface="Bookman Old Style" pitchFamily="18" charset="0"/>
              </a:rPr>
              <a:t>A distributed system is a piece of software that ensures that a collection of </a:t>
            </a:r>
            <a:r>
              <a:rPr lang="en-US" altLang="zh-CN" dirty="0" smtClean="0">
                <a:solidFill>
                  <a:schemeClr val="tx2"/>
                </a:solidFill>
                <a:latin typeface="Bookman Old Style" pitchFamily="18" charset="0"/>
              </a:rPr>
              <a:t>independent computers</a:t>
            </a:r>
            <a:r>
              <a:rPr lang="en-US" altLang="zh-CN" dirty="0" smtClean="0">
                <a:latin typeface="Bookman Old Style" pitchFamily="18" charset="0"/>
              </a:rPr>
              <a:t> appears to its users as a </a:t>
            </a:r>
            <a:r>
              <a:rPr lang="en-US" altLang="zh-CN" dirty="0" smtClean="0">
                <a:solidFill>
                  <a:schemeClr val="tx2"/>
                </a:solidFill>
                <a:latin typeface="Bookman Old Style" pitchFamily="18" charset="0"/>
              </a:rPr>
              <a:t>single coherent system</a:t>
            </a:r>
          </a:p>
          <a:p>
            <a:pPr algn="just" eaLnBrk="1" hangingPunct="1">
              <a:buFontTx/>
              <a:buNone/>
              <a:defRPr/>
            </a:pPr>
            <a:endParaRPr lang="en-US" dirty="0" smtClean="0">
              <a:latin typeface="Bookman Old Style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dirty="0" smtClean="0">
                <a:latin typeface="Bookman Old Style" pitchFamily="18" charset="0"/>
              </a:rPr>
              <a:t>A distributed system is one in which components located at networked computers communicate and coordinate their actions only by passing messages.</a:t>
            </a:r>
          </a:p>
          <a:p>
            <a:pPr algn="just" eaLnBrk="1" hangingPunct="1">
              <a:buFontTx/>
              <a:buNone/>
              <a:defRPr/>
            </a:pPr>
            <a:endParaRPr lang="en-US" altLang="zh-CN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zh-CN" b="1" dirty="0" smtClean="0">
              <a:latin typeface="Bookman Old Style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en-US" altLang="zh-CN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indent="0" algn="just"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A0DC4-4734-4C6F-9773-1C17E3D2143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13716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7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3048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dirty="0" smtClean="0">
                <a:latin typeface="Bookman Old Style" pitchFamily="18" charset="0"/>
              </a:rPr>
              <a:t>Characters of Distributed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295400"/>
            <a:ext cx="80010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5138" indent="-465138"/>
            <a:r>
              <a:rPr lang="en-US" dirty="0" smtClean="0">
                <a:latin typeface="Bookman Old Style" pitchFamily="18" charset="0"/>
              </a:rPr>
              <a:t>Autonomous components (i.e., computers)</a:t>
            </a:r>
          </a:p>
          <a:p>
            <a:pPr marL="465138" indent="-465138"/>
            <a:r>
              <a:rPr lang="en-US" dirty="0" smtClean="0">
                <a:latin typeface="Bookman Old Style" pitchFamily="18" charset="0"/>
              </a:rPr>
              <a:t>A single coherent system</a:t>
            </a:r>
          </a:p>
          <a:p>
            <a:pPr marL="922338" lvl="1" indent="-465138" algn="just"/>
            <a:r>
              <a:rPr lang="en-US" sz="2600" dirty="0" smtClean="0">
                <a:latin typeface="Bookman Old Style" pitchFamily="18" charset="0"/>
              </a:rPr>
              <a:t>The difference between components as well as the communication between them are hidden from users</a:t>
            </a:r>
          </a:p>
          <a:p>
            <a:pPr marL="922338" lvl="1" indent="-465138" algn="just"/>
            <a:r>
              <a:rPr lang="en-US" sz="2600" dirty="0" smtClean="0">
                <a:latin typeface="Bookman Old Style" pitchFamily="18" charset="0"/>
              </a:rPr>
              <a:t>Users can interact in a uniform and consistent way regardless of where and when interaction takes place</a:t>
            </a:r>
          </a:p>
          <a:p>
            <a:pPr marL="465138" indent="-465138"/>
            <a:r>
              <a:rPr lang="en-US" dirty="0" smtClean="0">
                <a:latin typeface="Bookman Old Style" pitchFamily="18" charset="0"/>
              </a:rPr>
              <a:t>Easy to expand and replace</a:t>
            </a:r>
            <a:endParaRPr lang="en-US" altLang="zh-CN" dirty="0" smtClean="0">
              <a:latin typeface="Bookman Old Style" pitchFamily="18" charset="0"/>
            </a:endParaRP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81000" y="10668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36169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 smtClean="0">
                <a:latin typeface="Bookman Old Style" pitchFamily="18" charset="0"/>
              </a:rPr>
              <a:t>Distributed System as a Middleware</a:t>
            </a:r>
            <a:endParaRPr lang="en-US" altLang="zh-CN" sz="3600" dirty="0" smtClean="0">
              <a:latin typeface="Bookman Old Style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371600"/>
            <a:ext cx="8481646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5138" indent="-465138"/>
            <a:endParaRPr lang="en-US" smtClean="0">
              <a:latin typeface="Bookman Old Style" pitchFamily="18" charset="0"/>
            </a:endParaRPr>
          </a:p>
          <a:p>
            <a:pPr marL="465138" indent="-465138"/>
            <a:endParaRPr lang="en-US" smtClean="0">
              <a:latin typeface="Bookman Old Style" pitchFamily="18" charset="0"/>
            </a:endParaRPr>
          </a:p>
          <a:p>
            <a:pPr marL="465138" indent="-465138"/>
            <a:endParaRPr lang="en-US" smtClean="0">
              <a:latin typeface="Bookman Old Style" pitchFamily="18" charset="0"/>
            </a:endParaRPr>
          </a:p>
          <a:p>
            <a:pPr marL="465138" indent="-465138"/>
            <a:endParaRPr lang="en-US" smtClean="0">
              <a:latin typeface="Bookman Old Style" pitchFamily="18" charset="0"/>
            </a:endParaRPr>
          </a:p>
          <a:p>
            <a:pPr marL="465138" indent="-465138"/>
            <a:endParaRPr lang="en-US" smtClean="0">
              <a:latin typeface="Bookman Old Style" pitchFamily="18" charset="0"/>
            </a:endParaRPr>
          </a:p>
          <a:p>
            <a:pPr marL="465138" indent="-465138"/>
            <a:endParaRPr lang="en-US" smtClean="0">
              <a:latin typeface="Bookman Old Style" pitchFamily="18" charset="0"/>
            </a:endParaRPr>
          </a:p>
          <a:p>
            <a:pPr marL="465138" indent="-465138"/>
            <a:endParaRPr lang="en-US" smtClean="0">
              <a:latin typeface="Bookman Old Style" pitchFamily="18" charset="0"/>
            </a:endParaRP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2" y="1817688"/>
            <a:ext cx="8117868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381000" y="12954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7" y="457200"/>
            <a:ext cx="7650774" cy="8382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latin typeface="Bookman Old Style" pitchFamily="18" charset="0"/>
              </a:rPr>
              <a:t>Middleware Examples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001000" cy="444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465138" indent="-465138" eaLnBrk="1" hangingPunct="1"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CORBA (Common Object Request Broker Architecture)</a:t>
            </a:r>
          </a:p>
          <a:p>
            <a:pPr marL="465138" indent="-465138" eaLnBrk="1" hangingPunct="1"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DCOM (Distributed Component Object Management) – being replaced by </a:t>
            </a:r>
            <a:r>
              <a:rPr lang="en-US" dirty="0" err="1" smtClean="0">
                <a:latin typeface="Bookman Old Style" pitchFamily="18" charset="0"/>
              </a:rPr>
              <a:t>.net</a:t>
            </a:r>
            <a:endParaRPr lang="en-US" dirty="0" smtClean="0">
              <a:latin typeface="Bookman Old Style" pitchFamily="18" charset="0"/>
            </a:endParaRPr>
          </a:p>
          <a:p>
            <a:pPr marL="465138" indent="-465138" eaLnBrk="1" hangingPunct="1"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Sun’s ONC RPC (Remote Procedure Call)</a:t>
            </a:r>
          </a:p>
          <a:p>
            <a:pPr marL="465138" indent="-465138" eaLnBrk="1" hangingPunct="1"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RMI (Remote Method Invocation)</a:t>
            </a:r>
          </a:p>
          <a:p>
            <a:pPr marL="465138" indent="-465138" eaLnBrk="1" hangingPunct="1"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SOAP (Simple Object Access Protocol)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81000" y="1295400"/>
            <a:ext cx="81534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6745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6B60BB-1C1D-49F1-9AC2-7D0007CDDE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TS101674558</Template>
  <TotalTime>0</TotalTime>
  <Words>1440</Words>
  <Application>Microsoft Office PowerPoint</Application>
  <PresentationFormat>On-screen Show (4:3)</PresentationFormat>
  <Paragraphs>246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TS101674558</vt:lpstr>
      <vt:lpstr>PowerPoint Presentation</vt:lpstr>
      <vt:lpstr>Distributed systems</vt:lpstr>
      <vt:lpstr>  TEXT BOOK</vt:lpstr>
      <vt:lpstr>Course Context &amp; Overview</vt:lpstr>
      <vt:lpstr>Course Competencies</vt:lpstr>
      <vt:lpstr>Distributed Systems Definitions</vt:lpstr>
      <vt:lpstr>Characters of Distributed System</vt:lpstr>
      <vt:lpstr>Distributed System as a Middleware</vt:lpstr>
      <vt:lpstr>Middleware Examples</vt:lpstr>
      <vt:lpstr>Middleware Examples</vt:lpstr>
      <vt:lpstr>Benefits of Distributed Systems</vt:lpstr>
      <vt:lpstr>Applications</vt:lpstr>
      <vt:lpstr>Applications</vt:lpstr>
      <vt:lpstr>Design Goals</vt:lpstr>
      <vt:lpstr>Resource Accessibility</vt:lpstr>
      <vt:lpstr>Distribution Transparency</vt:lpstr>
      <vt:lpstr>Distribution Transparency</vt:lpstr>
      <vt:lpstr>Openness</vt:lpstr>
      <vt:lpstr>Scalability</vt:lpstr>
      <vt:lpstr>Types of Distributed Systems</vt:lpstr>
      <vt:lpstr>Cluster Computing</vt:lpstr>
      <vt:lpstr>Grid Computing Systems</vt:lpstr>
      <vt:lpstr>Cloud Computing</vt:lpstr>
      <vt:lpstr>Distributed Information Systems</vt:lpstr>
      <vt:lpstr>Distributed Pervasive Systems</vt:lpstr>
      <vt:lpstr>Home systems</vt:lpstr>
      <vt:lpstr>Electronic health care systems</vt:lpstr>
      <vt:lpstr>Sensor Networks</vt:lpstr>
      <vt:lpstr>Summary – Types of Systems</vt:lpstr>
      <vt:lpstr>Challenges</vt:lpstr>
      <vt:lpstr>Challenges</vt:lpstr>
      <vt:lpstr>Tutorial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2013-12-15T10:50:21Z</dcterms:created>
  <dcterms:modified xsi:type="dcterms:W3CDTF">2013-12-24T04:05:22Z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TC016745589991</vt:lpwstr>
  </property>
</Properties>
</file>