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48"/>
  </p:notesMasterIdLst>
  <p:sldIdLst>
    <p:sldId id="256" r:id="rId2"/>
    <p:sldId id="257" r:id="rId3"/>
    <p:sldId id="258" r:id="rId4"/>
    <p:sldId id="409" r:id="rId5"/>
    <p:sldId id="259" r:id="rId6"/>
    <p:sldId id="291" r:id="rId7"/>
    <p:sldId id="292" r:id="rId8"/>
    <p:sldId id="293" r:id="rId9"/>
    <p:sldId id="260" r:id="rId10"/>
    <p:sldId id="263" r:id="rId11"/>
    <p:sldId id="268" r:id="rId12"/>
    <p:sldId id="269" r:id="rId13"/>
    <p:sldId id="264" r:id="rId14"/>
    <p:sldId id="265" r:id="rId15"/>
    <p:sldId id="267" r:id="rId16"/>
    <p:sldId id="270" r:id="rId17"/>
    <p:sldId id="296" r:id="rId18"/>
    <p:sldId id="261" r:id="rId19"/>
    <p:sldId id="266" r:id="rId20"/>
    <p:sldId id="271" r:id="rId21"/>
    <p:sldId id="272" r:id="rId22"/>
    <p:sldId id="273" r:id="rId23"/>
    <p:sldId id="274" r:id="rId24"/>
    <p:sldId id="275" r:id="rId25"/>
    <p:sldId id="276" r:id="rId26"/>
    <p:sldId id="277" r:id="rId27"/>
    <p:sldId id="278" r:id="rId28"/>
    <p:sldId id="279" r:id="rId29"/>
    <p:sldId id="280" r:id="rId30"/>
    <p:sldId id="281" r:id="rId31"/>
    <p:sldId id="410" r:id="rId32"/>
    <p:sldId id="411" r:id="rId33"/>
    <p:sldId id="310" r:id="rId34"/>
    <p:sldId id="315" r:id="rId35"/>
    <p:sldId id="316" r:id="rId36"/>
    <p:sldId id="317" r:id="rId37"/>
    <p:sldId id="318" r:id="rId38"/>
    <p:sldId id="319" r:id="rId39"/>
    <p:sldId id="320" r:id="rId40"/>
    <p:sldId id="321" r:id="rId41"/>
    <p:sldId id="322" r:id="rId42"/>
    <p:sldId id="311" r:id="rId43"/>
    <p:sldId id="323" r:id="rId44"/>
    <p:sldId id="324" r:id="rId45"/>
    <p:sldId id="313" r:id="rId46"/>
    <p:sldId id="325" r:id="rId47"/>
    <p:sldId id="326" r:id="rId48"/>
    <p:sldId id="328" r:id="rId49"/>
    <p:sldId id="314" r:id="rId50"/>
    <p:sldId id="262" r:id="rId51"/>
    <p:sldId id="282" r:id="rId52"/>
    <p:sldId id="283" r:id="rId53"/>
    <p:sldId id="284" r:id="rId54"/>
    <p:sldId id="285" r:id="rId55"/>
    <p:sldId id="288" r:id="rId56"/>
    <p:sldId id="286" r:id="rId57"/>
    <p:sldId id="287" r:id="rId58"/>
    <p:sldId id="289" r:id="rId59"/>
    <p:sldId id="290" r:id="rId60"/>
    <p:sldId id="294" r:id="rId61"/>
    <p:sldId id="295" r:id="rId62"/>
    <p:sldId id="297" r:id="rId63"/>
    <p:sldId id="299" r:id="rId64"/>
    <p:sldId id="298" r:id="rId65"/>
    <p:sldId id="300" r:id="rId66"/>
    <p:sldId id="330" r:id="rId67"/>
    <p:sldId id="301" r:id="rId68"/>
    <p:sldId id="302" r:id="rId69"/>
    <p:sldId id="329" r:id="rId70"/>
    <p:sldId id="332" r:id="rId71"/>
    <p:sldId id="333" r:id="rId72"/>
    <p:sldId id="304" r:id="rId73"/>
    <p:sldId id="334" r:id="rId74"/>
    <p:sldId id="335" r:id="rId75"/>
    <p:sldId id="336" r:id="rId76"/>
    <p:sldId id="339" r:id="rId77"/>
    <p:sldId id="337" r:id="rId78"/>
    <p:sldId id="340" r:id="rId79"/>
    <p:sldId id="338" r:id="rId80"/>
    <p:sldId id="354" r:id="rId81"/>
    <p:sldId id="362" r:id="rId82"/>
    <p:sldId id="364" r:id="rId83"/>
    <p:sldId id="365" r:id="rId84"/>
    <p:sldId id="366" r:id="rId85"/>
    <p:sldId id="367" r:id="rId86"/>
    <p:sldId id="355" r:id="rId87"/>
    <p:sldId id="356" r:id="rId88"/>
    <p:sldId id="357" r:id="rId89"/>
    <p:sldId id="360" r:id="rId90"/>
    <p:sldId id="361" r:id="rId91"/>
    <p:sldId id="341" r:id="rId92"/>
    <p:sldId id="350" r:id="rId93"/>
    <p:sldId id="369" r:id="rId94"/>
    <p:sldId id="370" r:id="rId95"/>
    <p:sldId id="371" r:id="rId96"/>
    <p:sldId id="342" r:id="rId97"/>
    <p:sldId id="351" r:id="rId98"/>
    <p:sldId id="352" r:id="rId99"/>
    <p:sldId id="353" r:id="rId100"/>
    <p:sldId id="343" r:id="rId101"/>
    <p:sldId id="384" r:id="rId102"/>
    <p:sldId id="344" r:id="rId103"/>
    <p:sldId id="345" r:id="rId104"/>
    <p:sldId id="372" r:id="rId105"/>
    <p:sldId id="373" r:id="rId106"/>
    <p:sldId id="305" r:id="rId107"/>
    <p:sldId id="346" r:id="rId108"/>
    <p:sldId id="347" r:id="rId109"/>
    <p:sldId id="348" r:id="rId110"/>
    <p:sldId id="306" r:id="rId111"/>
    <p:sldId id="374" r:id="rId112"/>
    <p:sldId id="375" r:id="rId113"/>
    <p:sldId id="376" r:id="rId114"/>
    <p:sldId id="377" r:id="rId115"/>
    <p:sldId id="378" r:id="rId116"/>
    <p:sldId id="379" r:id="rId117"/>
    <p:sldId id="381" r:id="rId118"/>
    <p:sldId id="380" r:id="rId119"/>
    <p:sldId id="383" r:id="rId120"/>
    <p:sldId id="382" r:id="rId121"/>
    <p:sldId id="307" r:id="rId122"/>
    <p:sldId id="308" r:id="rId123"/>
    <p:sldId id="385" r:id="rId124"/>
    <p:sldId id="386" r:id="rId125"/>
    <p:sldId id="387" r:id="rId126"/>
    <p:sldId id="388" r:id="rId127"/>
    <p:sldId id="389" r:id="rId128"/>
    <p:sldId id="390" r:id="rId129"/>
    <p:sldId id="391" r:id="rId130"/>
    <p:sldId id="392" r:id="rId131"/>
    <p:sldId id="400" r:id="rId132"/>
    <p:sldId id="401" r:id="rId133"/>
    <p:sldId id="309" r:id="rId134"/>
    <p:sldId id="393" r:id="rId135"/>
    <p:sldId id="394" r:id="rId136"/>
    <p:sldId id="395" r:id="rId137"/>
    <p:sldId id="396" r:id="rId138"/>
    <p:sldId id="404" r:id="rId139"/>
    <p:sldId id="402" r:id="rId140"/>
    <p:sldId id="397" r:id="rId141"/>
    <p:sldId id="403" r:id="rId142"/>
    <p:sldId id="405" r:id="rId143"/>
    <p:sldId id="406" r:id="rId144"/>
    <p:sldId id="398" r:id="rId145"/>
    <p:sldId id="407" r:id="rId146"/>
    <p:sldId id="408" r:id="rId1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79574" autoAdjust="0"/>
  </p:normalViewPr>
  <p:slideViewPr>
    <p:cSldViewPr>
      <p:cViewPr>
        <p:scale>
          <a:sx n="66" d="100"/>
          <a:sy n="66" d="100"/>
        </p:scale>
        <p:origin x="-1410"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C3FDB-F073-4B20-8873-537C04940A4F}" type="datetimeFigureOut">
              <a:rPr lang="en-IN" smtClean="0"/>
              <a:t>26-03-2014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59C69-707C-404E-8A55-8FC0AAE2780B}" type="slidenum">
              <a:rPr lang="en-IN" smtClean="0"/>
              <a:t>‹#›</a:t>
            </a:fld>
            <a:endParaRPr lang="en-IN"/>
          </a:p>
        </p:txBody>
      </p:sp>
    </p:spTree>
    <p:extLst>
      <p:ext uri="{BB962C8B-B14F-4D97-AF65-F5344CB8AC3E}">
        <p14:creationId xmlns:p14="http://schemas.microsoft.com/office/powerpoint/2010/main" val="376779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EB7C29-8E44-415A-96D0-B14AAAA02E02}" type="slidenum">
              <a:rPr lang="en-US"/>
              <a:pPr/>
              <a:t>84</a:t>
            </a:fld>
            <a:endParaRPr lang="en-US"/>
          </a:p>
        </p:txBody>
      </p:sp>
      <p:sp>
        <p:nvSpPr>
          <p:cNvPr id="57346" name="Rectangle 2"/>
          <p:cNvSpPr>
            <a:spLocks noGrp="1" noRot="1" noChangeAspect="1" noChangeArrowheads="1" noTextEdit="1"/>
          </p:cNvSpPr>
          <p:nvPr>
            <p:ph type="sldImg"/>
          </p:nvPr>
        </p:nvSpPr>
        <p:spPr>
          <a:xfrm>
            <a:off x="1144588" y="685800"/>
            <a:ext cx="4572000" cy="3429000"/>
          </a:xfrm>
          <a:ln/>
        </p:spPr>
      </p:sp>
      <p:sp>
        <p:nvSpPr>
          <p:cNvPr id="573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err="1" smtClean="0">
                <a:latin typeface="+mn-lt"/>
                <a:ea typeface="+mn-ea"/>
                <a:cs typeface="+mn-cs"/>
              </a:rPr>
              <a:t>IaaS</a:t>
            </a:r>
            <a:r>
              <a:rPr lang="en-US" dirty="0" smtClean="0">
                <a:latin typeface="+mn-lt"/>
                <a:ea typeface="+mn-ea"/>
                <a:cs typeface="+mn-cs"/>
              </a:rPr>
              <a:t> delivers computer infrastructure, typically a platform virtualization environment, as a service. Rather than purchasing servers, software, data center space or network equipment, clients instead buy those resources as a fully outsourced service. </a:t>
            </a:r>
          </a:p>
          <a:p>
            <a:pPr>
              <a:defRPr/>
            </a:pPr>
            <a:r>
              <a:rPr lang="en-US" dirty="0" err="1" smtClean="0">
                <a:latin typeface="+mn-lt"/>
                <a:ea typeface="+mn-ea"/>
                <a:cs typeface="+mn-cs"/>
              </a:rPr>
              <a:t>PaaS</a:t>
            </a:r>
            <a:r>
              <a:rPr lang="en-US" dirty="0" smtClean="0">
                <a:latin typeface="+mn-lt"/>
                <a:ea typeface="+mn-ea"/>
                <a:cs typeface="+mn-cs"/>
              </a:rPr>
              <a:t> deliver a computing platform where the developers can develop their own applications.</a:t>
            </a:r>
          </a:p>
          <a:p>
            <a:pPr>
              <a:defRPr/>
            </a:pPr>
            <a:r>
              <a:rPr lang="en-US" dirty="0" err="1" smtClean="0">
                <a:latin typeface="+mn-lt"/>
                <a:ea typeface="+mn-ea"/>
                <a:cs typeface="+mn-cs"/>
              </a:rPr>
              <a:t>SaaS</a:t>
            </a:r>
            <a:r>
              <a:rPr lang="en-US" dirty="0" smtClean="0">
                <a:latin typeface="+mn-lt"/>
                <a:ea typeface="+mn-ea"/>
                <a:cs typeface="+mn-cs"/>
              </a:rPr>
              <a:t> is a model of software deployment where the software applications are provided to the customers as a service.</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ea typeface="MS PGothic" pitchFamily="34" charset="-128"/>
              </a:defRPr>
            </a:lvl1pPr>
            <a:lvl2pPr marL="742950" indent="-285750" eaLnBrk="0" hangingPunct="0">
              <a:defRPr sz="2400">
                <a:solidFill>
                  <a:schemeClr val="tx1"/>
                </a:solidFill>
                <a:latin typeface="Comic Sans MS" pitchFamily="66" charset="0"/>
                <a:ea typeface="MS PGothic" pitchFamily="34" charset="-128"/>
              </a:defRPr>
            </a:lvl2pPr>
            <a:lvl3pPr marL="1143000" indent="-228600" eaLnBrk="0" hangingPunct="0">
              <a:defRPr sz="2400">
                <a:solidFill>
                  <a:schemeClr val="tx1"/>
                </a:solidFill>
                <a:latin typeface="Comic Sans MS" pitchFamily="66" charset="0"/>
                <a:ea typeface="MS PGothic" pitchFamily="34" charset="-128"/>
              </a:defRPr>
            </a:lvl3pPr>
            <a:lvl4pPr marL="1600200" indent="-228600" eaLnBrk="0" hangingPunct="0">
              <a:defRPr sz="2400">
                <a:solidFill>
                  <a:schemeClr val="tx1"/>
                </a:solidFill>
                <a:latin typeface="Comic Sans MS" pitchFamily="66" charset="0"/>
                <a:ea typeface="MS PGothic" pitchFamily="34" charset="-128"/>
              </a:defRPr>
            </a:lvl4pPr>
            <a:lvl5pPr marL="2057400" indent="-228600" eaLnBrk="0" hangingPunct="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eaLnBrk="1" hangingPunct="1"/>
            <a:fld id="{24765957-AB43-43A2-A9BB-65EB0CEE334C}" type="slidenum">
              <a:rPr lang="en-US" sz="1200" smtClean="0">
                <a:latin typeface="Times New Roman" pitchFamily="18" charset="0"/>
              </a:rPr>
              <a:pPr eaLnBrk="1" hangingPunct="1"/>
              <a:t>139</a:t>
            </a:fld>
            <a:endParaRPr 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CAE49CC-368B-4534-BCA1-963F2DABCCD5}" type="datetimeFigureOut">
              <a:rPr lang="en-IN" smtClean="0"/>
              <a:t>26-03-2014</a:t>
            </a:fld>
            <a:endParaRPr lang="en-IN"/>
          </a:p>
        </p:txBody>
      </p:sp>
      <p:sp>
        <p:nvSpPr>
          <p:cNvPr id="5" name="Footer Placeholder 4"/>
          <p:cNvSpPr>
            <a:spLocks noGrp="1"/>
          </p:cNvSpPr>
          <p:nvPr>
            <p:ph type="ftr" sz="quarter" idx="11"/>
          </p:nvPr>
        </p:nvSpPr>
        <p:spPr>
          <a:xfrm>
            <a:off x="1174044" y="5357592"/>
            <a:ext cx="5034845" cy="365125"/>
          </a:xfrm>
        </p:spPr>
        <p:txBody>
          <a:bodyPr/>
          <a:lstStyle/>
          <a:p>
            <a:endParaRPr lang="en-IN"/>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7124EBA-750D-4DEF-B650-9B6151F655EA}"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E49CC-368B-4534-BCA1-963F2DABCCD5}" type="datetimeFigureOut">
              <a:rPr lang="en-IN" smtClean="0"/>
              <a:t>26-03-2014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124EBA-750D-4DEF-B650-9B6151F655EA}"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E49CC-368B-4534-BCA1-963F2DABCCD5}" type="datetimeFigureOut">
              <a:rPr lang="en-IN" smtClean="0"/>
              <a:t>26-03-2014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124EBA-750D-4DEF-B650-9B6151F655EA}"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E49CC-368B-4534-BCA1-963F2DABCCD5}" type="datetimeFigureOut">
              <a:rPr lang="en-IN" smtClean="0"/>
              <a:t>26-03-2014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124EBA-750D-4DEF-B650-9B6151F655EA}"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AE49CC-368B-4534-BCA1-963F2DABCCD5}" type="datetimeFigureOut">
              <a:rPr lang="en-IN" smtClean="0"/>
              <a:t>26-03-2014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124EBA-750D-4DEF-B650-9B6151F655EA}"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CAE49CC-368B-4534-BCA1-963F2DABCCD5}" type="datetimeFigureOut">
              <a:rPr lang="en-IN" smtClean="0"/>
              <a:t>26-03-2014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124EBA-750D-4DEF-B650-9B6151F655EA}" type="slidenum">
              <a:rPr lang="en-IN" smtClean="0"/>
              <a:t>‹#›</a:t>
            </a:fld>
            <a:endParaRPr lang="en-IN"/>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CAE49CC-368B-4534-BCA1-963F2DABCCD5}" type="datetimeFigureOut">
              <a:rPr lang="en-IN" smtClean="0"/>
              <a:t>26-03-2014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7124EBA-750D-4DEF-B650-9B6151F655EA}" type="slidenum">
              <a:rPr lang="en-IN" smtClean="0"/>
              <a:t>‹#›</a:t>
            </a:fld>
            <a:endParaRPr lang="en-IN"/>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AE49CC-368B-4534-BCA1-963F2DABCCD5}" type="datetimeFigureOut">
              <a:rPr lang="en-IN" smtClean="0"/>
              <a:t>26-03-2014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7124EBA-750D-4DEF-B650-9B6151F655EA}"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E49CC-368B-4534-BCA1-963F2DABCCD5}" type="datetimeFigureOut">
              <a:rPr lang="en-IN" smtClean="0"/>
              <a:t>26-03-2014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7124EBA-750D-4DEF-B650-9B6151F655EA}"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CAE49CC-368B-4534-BCA1-963F2DABCCD5}" type="datetimeFigureOut">
              <a:rPr lang="en-IN" smtClean="0"/>
              <a:t>26-03-2014</a:t>
            </a:fld>
            <a:endParaRPr lang="en-IN"/>
          </a:p>
        </p:txBody>
      </p:sp>
      <p:sp>
        <p:nvSpPr>
          <p:cNvPr id="6" name="Footer Placeholder 5"/>
          <p:cNvSpPr>
            <a:spLocks noGrp="1"/>
          </p:cNvSpPr>
          <p:nvPr>
            <p:ph type="ftr" sz="quarter" idx="11"/>
          </p:nvPr>
        </p:nvSpPr>
        <p:spPr>
          <a:xfrm rot="-60000">
            <a:off x="914554" y="5829261"/>
            <a:ext cx="3522607" cy="365125"/>
          </a:xfrm>
        </p:spPr>
        <p:txBody>
          <a:bodyPr/>
          <a:lstStyle/>
          <a:p>
            <a:endParaRPr lang="en-IN"/>
          </a:p>
        </p:txBody>
      </p:sp>
      <p:sp>
        <p:nvSpPr>
          <p:cNvPr id="7" name="Slide Number Placeholder 6"/>
          <p:cNvSpPr>
            <a:spLocks noGrp="1"/>
          </p:cNvSpPr>
          <p:nvPr>
            <p:ph type="sldNum" sz="quarter" idx="12"/>
          </p:nvPr>
        </p:nvSpPr>
        <p:spPr>
          <a:xfrm rot="60000">
            <a:off x="7557313" y="5896961"/>
            <a:ext cx="554023" cy="365125"/>
          </a:xfrm>
        </p:spPr>
        <p:txBody>
          <a:bodyPr/>
          <a:lstStyle/>
          <a:p>
            <a:fld id="{17124EBA-750D-4DEF-B650-9B6151F655EA}"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0CAE49CC-368B-4534-BCA1-963F2DABCCD5}" type="datetimeFigureOut">
              <a:rPr lang="en-IN" smtClean="0"/>
              <a:t>26-03-2014</a:t>
            </a:fld>
            <a:endParaRPr lang="en-IN"/>
          </a:p>
        </p:txBody>
      </p:sp>
      <p:sp>
        <p:nvSpPr>
          <p:cNvPr id="6" name="Footer Placeholder 5"/>
          <p:cNvSpPr>
            <a:spLocks noGrp="1"/>
          </p:cNvSpPr>
          <p:nvPr>
            <p:ph type="ftr" sz="quarter" idx="11"/>
          </p:nvPr>
        </p:nvSpPr>
        <p:spPr>
          <a:xfrm rot="-60000">
            <a:off x="914569" y="5831037"/>
            <a:ext cx="3319043" cy="365125"/>
          </a:xfrm>
        </p:spPr>
        <p:txBody>
          <a:bodyPr/>
          <a:lstStyle/>
          <a:p>
            <a:endParaRPr lang="en-IN"/>
          </a:p>
        </p:txBody>
      </p:sp>
      <p:sp>
        <p:nvSpPr>
          <p:cNvPr id="7" name="Slide Number Placeholder 6"/>
          <p:cNvSpPr>
            <a:spLocks noGrp="1"/>
          </p:cNvSpPr>
          <p:nvPr>
            <p:ph type="sldNum" sz="quarter" idx="12"/>
          </p:nvPr>
        </p:nvSpPr>
        <p:spPr>
          <a:xfrm rot="60000">
            <a:off x="7562089" y="5900026"/>
            <a:ext cx="554023" cy="365125"/>
          </a:xfrm>
        </p:spPr>
        <p:txBody>
          <a:bodyPr/>
          <a:lstStyle/>
          <a:p>
            <a:fld id="{17124EBA-750D-4DEF-B650-9B6151F655EA}"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CAE49CC-368B-4534-BCA1-963F2DABCCD5}" type="datetimeFigureOut">
              <a:rPr lang="en-IN" smtClean="0"/>
              <a:t>26-03-2014</a:t>
            </a:fld>
            <a:endParaRPr lang="en-IN"/>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IN"/>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7124EBA-750D-4DEF-B650-9B6151F655EA}"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Kilobit_per_second"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hyperlink" Target="http://en.wikipedia.org/wiki/Wireless_access_point" TargetMode="External"/><Relationship Id="rId3" Type="http://schemas.openxmlformats.org/officeDocument/2006/relationships/hyperlink" Target="http://en.wikipedia.org/wiki/Radio_waves" TargetMode="External"/><Relationship Id="rId7" Type="http://schemas.openxmlformats.org/officeDocument/2006/relationships/hyperlink" Target="http://en.wikipedia.org/wiki/Tablet_computer" TargetMode="External"/><Relationship Id="rId2" Type="http://schemas.openxmlformats.org/officeDocument/2006/relationships/hyperlink" Target="http://en.wikipedia.org/wiki/Wireless_network" TargetMode="External"/><Relationship Id="rId1" Type="http://schemas.openxmlformats.org/officeDocument/2006/relationships/slideLayout" Target="../slideLayouts/slideLayout2.xml"/><Relationship Id="rId6" Type="http://schemas.openxmlformats.org/officeDocument/2006/relationships/hyperlink" Target="http://en.wikipedia.org/wiki/Smartphone" TargetMode="External"/><Relationship Id="rId5" Type="http://schemas.openxmlformats.org/officeDocument/2006/relationships/hyperlink" Target="http://en.wikipedia.org/wiki/High-speed_Internet" TargetMode="External"/><Relationship Id="rId4" Type="http://schemas.openxmlformats.org/officeDocument/2006/relationships/hyperlink" Target="http://en.wikipedia.org/wiki/Computer_network" TargetMode="External"/><Relationship Id="rId9" Type="http://schemas.openxmlformats.org/officeDocument/2006/relationships/hyperlink" Target="http://en.wikipedia.org/wiki/Hotspot_(Wi-Fi)" TargetMode="External"/></Relationships>
</file>

<file path=ppt/slides/_rels/slide104.xml.rels><?xml version="1.0" encoding="UTF-8" standalone="yes"?>
<Relationships xmlns="http://schemas.openxmlformats.org/package/2006/relationships"><Relationship Id="rId2" Type="http://schemas.openxmlformats.org/officeDocument/2006/relationships/hyperlink" Target="https://en.wikipedia.org/wiki/Wireless"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en.wikipedia.org/wiki/Hypertext" TargetMode="External"/><Relationship Id="rId2" Type="http://schemas.openxmlformats.org/officeDocument/2006/relationships/hyperlink" Target="http://en.wikipedia.org/wiki/World_Wide_Web" TargetMode="External"/><Relationship Id="rId1" Type="http://schemas.openxmlformats.org/officeDocument/2006/relationships/slideLayout" Target="../slideLayouts/slideLayout2.xml"/><Relationship Id="rId5" Type="http://schemas.openxmlformats.org/officeDocument/2006/relationships/hyperlink" Target="http://en.wikipedia.org/wiki/Node_(computer_science)" TargetMode="External"/><Relationship Id="rId4" Type="http://schemas.openxmlformats.org/officeDocument/2006/relationships/hyperlink" Target="http://en.wikipedia.org/wiki/Hyperlinks"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www.webopedia.com/TERM/U/URL.html" TargetMode="External"/><Relationship Id="rId2" Type="http://schemas.openxmlformats.org/officeDocument/2006/relationships/hyperlink" Target="http://www.webopedia.com/TERM/I/IP_address.html" TargetMode="External"/><Relationship Id="rId1" Type="http://schemas.openxmlformats.org/officeDocument/2006/relationships/slideLayout" Target="../slideLayouts/slideLayout2.xml"/><Relationship Id="rId4" Type="http://schemas.openxmlformats.org/officeDocument/2006/relationships/hyperlink" Target="http://www.webopedia.com/TERM/W/web_page.html"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en.wikipedia.org/wiki/Web_browser" TargetMode="External"/><Relationship Id="rId2" Type="http://schemas.openxmlformats.org/officeDocument/2006/relationships/hyperlink" Target="http://en.wikipedia.org/wiki/Character_string" TargetMode="External"/><Relationship Id="rId1" Type="http://schemas.openxmlformats.org/officeDocument/2006/relationships/slideLayout" Target="../slideLayouts/slideLayout2.xml"/><Relationship Id="rId4" Type="http://schemas.openxmlformats.org/officeDocument/2006/relationships/hyperlink" Target="http://en.wikipedia.org/wiki/Address_bar"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en.wikipedia.org/wiki/Internet_Protocol" TargetMode="External"/><Relationship Id="rId2" Type="http://schemas.openxmlformats.org/officeDocument/2006/relationships/hyperlink" Target="http://en.wikipedia.org/wiki/Computer_network" TargetMode="External"/><Relationship Id="rId1" Type="http://schemas.openxmlformats.org/officeDocument/2006/relationships/slideLayout" Target="../slideLayouts/slideLayout2.xml"/><Relationship Id="rId5" Type="http://schemas.openxmlformats.org/officeDocument/2006/relationships/hyperlink" Target="http://en.wikipedia.org/wiki/Logical_address" TargetMode="External"/><Relationship Id="rId4" Type="http://schemas.openxmlformats.org/officeDocument/2006/relationships/hyperlink" Target="http://en.wikipedia.org/wiki/Identification_(information)"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en.wikipedia.org/wiki/Human-readable" TargetMode="External"/><Relationship Id="rId2" Type="http://schemas.openxmlformats.org/officeDocument/2006/relationships/hyperlink" Target="http://en.wikipedia.org/wiki/Binary_number"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hyperlink" Target="http://en.wikipedia.org/wiki/Video_sharing" TargetMode="External"/><Relationship Id="rId3" Type="http://schemas.openxmlformats.org/officeDocument/2006/relationships/hyperlink" Target="http://en.wikipedia.org/wiki/User-generated_content" TargetMode="External"/><Relationship Id="rId7" Type="http://schemas.openxmlformats.org/officeDocument/2006/relationships/hyperlink" Target="http://en.wikipedia.org/wiki/Wiki" TargetMode="External"/><Relationship Id="rId2" Type="http://schemas.openxmlformats.org/officeDocument/2006/relationships/hyperlink" Target="http://en.wikipedia.org/wiki/Social_media" TargetMode="External"/><Relationship Id="rId1" Type="http://schemas.openxmlformats.org/officeDocument/2006/relationships/slideLayout" Target="../slideLayouts/slideLayout2.xml"/><Relationship Id="rId6" Type="http://schemas.openxmlformats.org/officeDocument/2006/relationships/hyperlink" Target="http://en.wikipedia.org/wiki/Blog" TargetMode="External"/><Relationship Id="rId5" Type="http://schemas.openxmlformats.org/officeDocument/2006/relationships/hyperlink" Target="http://en.wikipedia.org/wiki/Social_networking_site" TargetMode="External"/><Relationship Id="rId4" Type="http://schemas.openxmlformats.org/officeDocument/2006/relationships/hyperlink" Target="http://en.wikipedia.org/wiki/Virtual_communit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en.wikipedia.org/wiki/Website" TargetMode="External"/><Relationship Id="rId2" Type="http://schemas.openxmlformats.org/officeDocument/2006/relationships/hyperlink" Target="http://en.wikipedia.org/wiki/Internet_hosting_service" TargetMode="External"/><Relationship Id="rId1" Type="http://schemas.openxmlformats.org/officeDocument/2006/relationships/slideLayout" Target="../slideLayouts/slideLayout2.xml"/><Relationship Id="rId5" Type="http://schemas.openxmlformats.org/officeDocument/2006/relationships/hyperlink" Target="http://en.wikipedia.org/wiki/Server_(computing)" TargetMode="External"/><Relationship Id="rId4" Type="http://schemas.openxmlformats.org/officeDocument/2006/relationships/hyperlink" Target="http://en.wikipedia.org/wiki/World_Wide_Web"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2.xml.rels><?xml version="1.0" encoding="UTF-8" standalone="yes"?>
<Relationships xmlns="http://schemas.openxmlformats.org/package/2006/relationships"><Relationship Id="rId8" Type="http://schemas.openxmlformats.org/officeDocument/2006/relationships/hyperlink" Target="http://www.webopedia.com/TERM/A/analog.html" TargetMode="External"/><Relationship Id="rId3" Type="http://schemas.openxmlformats.org/officeDocument/2006/relationships/hyperlink" Target="http://www.webopedia.com/TERM/P/program.html" TargetMode="External"/><Relationship Id="rId7" Type="http://schemas.openxmlformats.org/officeDocument/2006/relationships/hyperlink" Target="http://www.webopedia.com/TERM/D/digital.html" TargetMode="External"/><Relationship Id="rId2" Type="http://schemas.openxmlformats.org/officeDocument/2006/relationships/hyperlink" Target="http://www.webopedia.com/TERM/D/device.html" TargetMode="External"/><Relationship Id="rId1" Type="http://schemas.openxmlformats.org/officeDocument/2006/relationships/slideLayout" Target="../slideLayouts/slideLayout2.xml"/><Relationship Id="rId6" Type="http://schemas.openxmlformats.org/officeDocument/2006/relationships/hyperlink" Target="http://www.webopedia.com/TERM/S/store.html" TargetMode="External"/><Relationship Id="rId5" Type="http://schemas.openxmlformats.org/officeDocument/2006/relationships/hyperlink" Target="http://www.webopedia.com/TERM/D/data.html" TargetMode="External"/><Relationship Id="rId10" Type="http://schemas.openxmlformats.org/officeDocument/2006/relationships/image" Target="../media/image21.gif"/><Relationship Id="rId4" Type="http://schemas.openxmlformats.org/officeDocument/2006/relationships/hyperlink" Target="http://www.webopedia.com/TERM/C/computer.html" TargetMode="External"/><Relationship Id="rId9" Type="http://schemas.openxmlformats.org/officeDocument/2006/relationships/hyperlink" Target="http://www.webopedia.com/TERM/C/convert.htm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Network_segment" TargetMode="External"/><Relationship Id="rId7" Type="http://schemas.openxmlformats.org/officeDocument/2006/relationships/image" Target="../media/image24.jpeg"/><Relationship Id="rId2" Type="http://schemas.openxmlformats.org/officeDocument/2006/relationships/hyperlink" Target="http://en.wikipedia.org/wiki/Ethernet" TargetMode="External"/><Relationship Id="rId1" Type="http://schemas.openxmlformats.org/officeDocument/2006/relationships/slideLayout" Target="../slideLayouts/slideLayout2.xml"/><Relationship Id="rId6" Type="http://schemas.openxmlformats.org/officeDocument/2006/relationships/hyperlink" Target="http://en.wikipedia.org/wiki/Computer_port_(hardware)" TargetMode="External"/><Relationship Id="rId5" Type="http://schemas.openxmlformats.org/officeDocument/2006/relationships/hyperlink" Target="http://en.wikipedia.org/wiki/Signalling_(telecommunication)" TargetMode="External"/><Relationship Id="rId4" Type="http://schemas.openxmlformats.org/officeDocument/2006/relationships/hyperlink" Target="http://en.wikipedia.org/wiki/Input/output"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compnetworking.about.com/cs/internetworking/g/bldef_hub.htm" TargetMode="External"/><Relationship Id="rId2" Type="http://schemas.openxmlformats.org/officeDocument/2006/relationships/hyperlink" Target="http://compnetworking.about.com/cs/lanvlanwan/g/bldef_lan.htm" TargetMode="External"/><Relationship Id="rId1" Type="http://schemas.openxmlformats.org/officeDocument/2006/relationships/slideLayout" Target="../slideLayouts/slideLayout2.xml"/><Relationship Id="rId5" Type="http://schemas.openxmlformats.org/officeDocument/2006/relationships/hyperlink" Target="http://compnetworking.about.com/library/glossary/bldef-bandwidth.htm" TargetMode="External"/><Relationship Id="rId4" Type="http://schemas.openxmlformats.org/officeDocument/2006/relationships/hyperlink" Target="http://compnetworking.about.com/library/glossary/bldef-packet.ht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en.wikipedia.org/wiki/System" TargetMode="External"/><Relationship Id="rId3" Type="http://schemas.openxmlformats.org/officeDocument/2006/relationships/hyperlink" Target="http://en.wikipedia.org/wiki/Node_(networking)" TargetMode="External"/><Relationship Id="rId7" Type="http://schemas.openxmlformats.org/officeDocument/2006/relationships/hyperlink" Target="http://en.wikipedia.org/wiki/Signalling_(telecommunications)" TargetMode="External"/><Relationship Id="rId2" Type="http://schemas.openxmlformats.org/officeDocument/2006/relationships/hyperlink" Target="http://en.wikipedia.org/wiki/Telecommunications_network" TargetMode="External"/><Relationship Id="rId1" Type="http://schemas.openxmlformats.org/officeDocument/2006/relationships/slideLayout" Target="../slideLayouts/slideLayout2.xml"/><Relationship Id="rId6" Type="http://schemas.openxmlformats.org/officeDocument/2006/relationships/hyperlink" Target="http://en.wikipedia.org/wiki/Fault_(technology)" TargetMode="External"/><Relationship Id="rId5" Type="http://schemas.openxmlformats.org/officeDocument/2006/relationships/hyperlink" Target="http://en.wikipedia.org/wiki/Impedance_matching" TargetMode="External"/><Relationship Id="rId4" Type="http://schemas.openxmlformats.org/officeDocument/2006/relationships/hyperlink" Target="http://en.wikipedia.org/wiki/Communications_protocol" TargetMode="External"/><Relationship Id="rId9" Type="http://schemas.openxmlformats.org/officeDocument/2006/relationships/hyperlink" Target="http://en.wikipedia.org/wiki/Interoperability"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en.wikipedia.org/wiki/Network_hub" TargetMode="External"/><Relationship Id="rId2" Type="http://schemas.openxmlformats.org/officeDocument/2006/relationships/hyperlink" Target="http://en.wikipedia.org/wiki/Network_switch"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en.wikipedia.org/wiki/Point-to-multipoint" TargetMode="External"/><Relationship Id="rId2" Type="http://schemas.openxmlformats.org/officeDocument/2006/relationships/hyperlink" Target="http://en.wikipedia.org/wiki/Telephone_call" TargetMode="External"/><Relationship Id="rId1" Type="http://schemas.openxmlformats.org/officeDocument/2006/relationships/slideLayout" Target="../slideLayouts/slideLayout2.xml"/><Relationship Id="rId4" Type="http://schemas.openxmlformats.org/officeDocument/2006/relationships/hyperlink" Target="http://en.wikipedia.org/wiki/Broadcasting"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en.wikipedia.org/wiki/Internet" TargetMode="External"/><Relationship Id="rId2" Type="http://schemas.openxmlformats.org/officeDocument/2006/relationships/hyperlink" Target="http://en.wikipedia.org/wiki/Network_protocol" TargetMode="External"/><Relationship Id="rId1" Type="http://schemas.openxmlformats.org/officeDocument/2006/relationships/slideLayout" Target="../slideLayouts/slideLayout2.xml"/><Relationship Id="rId4" Type="http://schemas.openxmlformats.org/officeDocument/2006/relationships/hyperlink" Target="http://en.wikipedia.org/wiki/Local_Area_Network"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en.wikipedia.org/wiki/Internet_protocol_suite" TargetMode="External"/><Relationship Id="rId7" Type="http://schemas.openxmlformats.org/officeDocument/2006/relationships/hyperlink" Target="http://en.wikipedia.org/wiki/Internet" TargetMode="External"/><Relationship Id="rId2" Type="http://schemas.openxmlformats.org/officeDocument/2006/relationships/hyperlink" Target="http://en.wikipedia.org/wiki/Communications_protocol" TargetMode="External"/><Relationship Id="rId1" Type="http://schemas.openxmlformats.org/officeDocument/2006/relationships/slideLayout" Target="../slideLayouts/slideLayout2.xml"/><Relationship Id="rId6" Type="http://schemas.openxmlformats.org/officeDocument/2006/relationships/hyperlink" Target="http://en.wikipedia.org/wiki/Internetwork" TargetMode="External"/><Relationship Id="rId5" Type="http://schemas.openxmlformats.org/officeDocument/2006/relationships/hyperlink" Target="http://en.wikipedia.org/wiki/Routing" TargetMode="External"/><Relationship Id="rId4" Type="http://schemas.openxmlformats.org/officeDocument/2006/relationships/hyperlink" Target="http://en.wikipedia.org/wiki/Datagra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en.wikipedia.org/wiki/Noise"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webopedia.com/TERM/C/channel.htm"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earchnetworking.techtarget.com/definition/Kbps" TargetMode="External"/><Relationship Id="rId3" Type="http://schemas.openxmlformats.org/officeDocument/2006/relationships/hyperlink" Target="http://en.wikipedia.org/wiki/Mobile_Data_Service" TargetMode="External"/><Relationship Id="rId7" Type="http://schemas.openxmlformats.org/officeDocument/2006/relationships/hyperlink" Target="http://en.wikipedia.org/wiki/Global_System_for_Mobile_Communications" TargetMode="External"/><Relationship Id="rId2" Type="http://schemas.openxmlformats.org/officeDocument/2006/relationships/hyperlink" Target="http://en.wikipedia.org/wiki/Packet_oriented" TargetMode="External"/><Relationship Id="rId1" Type="http://schemas.openxmlformats.org/officeDocument/2006/relationships/slideLayout" Target="../slideLayouts/slideLayout2.xml"/><Relationship Id="rId6" Type="http://schemas.openxmlformats.org/officeDocument/2006/relationships/hyperlink" Target="http://en.wikipedia.org/wiki/Cellular_communication" TargetMode="External"/><Relationship Id="rId5" Type="http://schemas.openxmlformats.org/officeDocument/2006/relationships/hyperlink" Target="http://en.wikipedia.org/wiki/3G" TargetMode="External"/><Relationship Id="rId4" Type="http://schemas.openxmlformats.org/officeDocument/2006/relationships/hyperlink" Target="http://en.wikipedia.org/wiki/2G" TargetMode="External"/><Relationship Id="rId9" Type="http://schemas.openxmlformats.org/officeDocument/2006/relationships/hyperlink" Target="http://searchmobilecomputing.techtarget.com/definition/cellular-telephone"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earchmobilecomputing.techtarget.com/definition/wireless" TargetMode="External"/><Relationship Id="rId2" Type="http://schemas.openxmlformats.org/officeDocument/2006/relationships/hyperlink" Target="http://searchnetworking.techtarget.com/definition/packet" TargetMode="External"/><Relationship Id="rId1" Type="http://schemas.openxmlformats.org/officeDocument/2006/relationships/slideLayout" Target="../slideLayouts/slideLayout2.xml"/><Relationship Id="rId5" Type="http://schemas.openxmlformats.org/officeDocument/2006/relationships/hyperlink" Target="http://searchmobilecomputing.techtarget.com/definition/cellular-telephone" TargetMode="External"/><Relationship Id="rId4" Type="http://schemas.openxmlformats.org/officeDocument/2006/relationships/hyperlink" Target="http://searchnetworking.techtarget.com/definition/Kbps"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Networking </a:t>
            </a:r>
            <a:r>
              <a:rPr lang="en-IN" dirty="0"/>
              <a:t>and Open Source Software</a:t>
            </a:r>
          </a:p>
        </p:txBody>
      </p:sp>
      <p:sp>
        <p:nvSpPr>
          <p:cNvPr id="3" name="Subtitle 2"/>
          <p:cNvSpPr>
            <a:spLocks noGrp="1"/>
          </p:cNvSpPr>
          <p:nvPr>
            <p:ph type="subTitle" idx="1"/>
          </p:nvPr>
        </p:nvSpPr>
        <p:spPr/>
        <p:txBody>
          <a:bodyPr/>
          <a:lstStyle/>
          <a:p>
            <a:r>
              <a:rPr lang="en-US" dirty="0" smtClean="0"/>
              <a:t>Maximum Marks : 10</a:t>
            </a:r>
          </a:p>
          <a:p>
            <a:r>
              <a:rPr lang="en-US" dirty="0" smtClean="0"/>
              <a:t>No. of teaching periods : 10</a:t>
            </a:r>
            <a:endParaRPr lang="en-IN" dirty="0"/>
          </a:p>
        </p:txBody>
      </p:sp>
    </p:spTree>
    <p:extLst>
      <p:ext uri="{BB962C8B-B14F-4D97-AF65-F5344CB8AC3E}">
        <p14:creationId xmlns:p14="http://schemas.microsoft.com/office/powerpoint/2010/main" val="1851680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Transfer Rate</a:t>
            </a:r>
            <a:endParaRPr lang="en-IN" dirty="0"/>
          </a:p>
        </p:txBody>
      </p:sp>
      <p:sp>
        <p:nvSpPr>
          <p:cNvPr id="3" name="Content Placeholder 2"/>
          <p:cNvSpPr>
            <a:spLocks noGrp="1"/>
          </p:cNvSpPr>
          <p:nvPr>
            <p:ph idx="1"/>
          </p:nvPr>
        </p:nvSpPr>
        <p:spPr/>
        <p:txBody>
          <a:bodyPr/>
          <a:lstStyle/>
          <a:p>
            <a:r>
              <a:rPr lang="en-IN" b="1" dirty="0"/>
              <a:t>World's Fastest Internet Speed: 186 </a:t>
            </a:r>
            <a:r>
              <a:rPr lang="en-IN" b="1" dirty="0" err="1"/>
              <a:t>Gbps</a:t>
            </a:r>
            <a:r>
              <a:rPr lang="en-IN" b="1" dirty="0"/>
              <a:t> Data Transfer Sets New </a:t>
            </a:r>
            <a:r>
              <a:rPr lang="en-IN" b="1" dirty="0" smtClean="0"/>
              <a:t>Record</a:t>
            </a:r>
          </a:p>
          <a:p>
            <a:r>
              <a:rPr lang="en-IN" dirty="0"/>
              <a:t>3G telecommunication networks support services that provide an information transfer rate of at least 200 </a:t>
            </a:r>
            <a:r>
              <a:rPr lang="en-IN" dirty="0" err="1">
                <a:hlinkClick r:id="rId2" tooltip="Kilobit per second"/>
              </a:rPr>
              <a:t>kbit</a:t>
            </a:r>
            <a:r>
              <a:rPr lang="en-IN" dirty="0">
                <a:hlinkClick r:id="rId2" tooltip="Kilobit per second"/>
              </a:rPr>
              <a:t>/s</a:t>
            </a:r>
            <a:r>
              <a:rPr lang="en-IN" dirty="0"/>
              <a:t>.</a:t>
            </a:r>
            <a:r>
              <a:rPr lang="en-IN" b="1" dirty="0" smtClean="0"/>
              <a:t> </a:t>
            </a:r>
          </a:p>
          <a:p>
            <a:endParaRPr lang="en-US" b="1" dirty="0"/>
          </a:p>
          <a:p>
            <a:r>
              <a:rPr lang="pt-BR" b="1" dirty="0"/>
              <a:t>airtel 3G USB modem 7.2 Mbps – E1731</a:t>
            </a:r>
            <a:endParaRPr lang="en-IN" b="1" dirty="0"/>
          </a:p>
          <a:p>
            <a:endParaRPr lang="en-IN" dirty="0"/>
          </a:p>
        </p:txBody>
      </p:sp>
    </p:spTree>
    <p:extLst>
      <p:ext uri="{BB962C8B-B14F-4D97-AF65-F5344CB8AC3E}">
        <p14:creationId xmlns:p14="http://schemas.microsoft.com/office/powerpoint/2010/main" val="7263499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Electronic mail </a:t>
            </a:r>
            <a:r>
              <a:rPr lang="en-IN" dirty="0" smtClean="0"/>
              <a:t>protocol </a:t>
            </a:r>
            <a:br>
              <a:rPr lang="en-IN" dirty="0" smtClean="0"/>
            </a:br>
            <a:r>
              <a:rPr lang="en-IN" dirty="0" smtClean="0"/>
              <a:t>SMTP</a:t>
            </a:r>
            <a:r>
              <a:rPr lang="en-IN" dirty="0"/>
              <a:t/>
            </a:r>
            <a:br>
              <a:rPr lang="en-IN" dirty="0"/>
            </a:br>
            <a:r>
              <a:rPr lang="en-IN" dirty="0" smtClean="0"/>
              <a:t> </a:t>
            </a:r>
            <a:endParaRPr lang="en-IN" dirty="0"/>
          </a:p>
        </p:txBody>
      </p:sp>
      <p:sp>
        <p:nvSpPr>
          <p:cNvPr id="3" name="Content Placeholder 2"/>
          <p:cNvSpPr>
            <a:spLocks noGrp="1"/>
          </p:cNvSpPr>
          <p:nvPr>
            <p:ph idx="1"/>
          </p:nvPr>
        </p:nvSpPr>
        <p:spPr/>
        <p:txBody>
          <a:bodyPr/>
          <a:lstStyle/>
          <a:p>
            <a:r>
              <a:rPr lang="en-US" dirty="0" smtClean="0"/>
              <a:t>Users receive and send email using </a:t>
            </a:r>
          </a:p>
          <a:p>
            <a:pPr marL="0" indent="0">
              <a:buNone/>
            </a:pPr>
            <a:endParaRPr lang="en-US" dirty="0"/>
          </a:p>
          <a:p>
            <a:pPr marL="0" indent="0">
              <a:buNone/>
            </a:pPr>
            <a:r>
              <a:rPr lang="en-US" dirty="0" smtClean="0"/>
              <a:t>Simple Mail Transfer Protocol</a:t>
            </a:r>
            <a:endParaRPr lang="en-IN" dirty="0"/>
          </a:p>
        </p:txBody>
      </p:sp>
    </p:spTree>
    <p:extLst>
      <p:ext uri="{BB962C8B-B14F-4D97-AF65-F5344CB8AC3E}">
        <p14:creationId xmlns:p14="http://schemas.microsoft.com/office/powerpoint/2010/main" val="9367827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Electronic mail </a:t>
            </a:r>
            <a:r>
              <a:rPr lang="en-IN" dirty="0" smtClean="0"/>
              <a:t>protocol</a:t>
            </a:r>
            <a:br>
              <a:rPr lang="en-IN" dirty="0" smtClean="0"/>
            </a:br>
            <a:r>
              <a:rPr lang="en-US" dirty="0" smtClean="0"/>
              <a:t>POP3 &amp; IMAP</a:t>
            </a:r>
            <a:endParaRPr lang="en-IN" dirty="0"/>
          </a:p>
        </p:txBody>
      </p:sp>
      <p:sp>
        <p:nvSpPr>
          <p:cNvPr id="3" name="Content Placeholder 2"/>
          <p:cNvSpPr>
            <a:spLocks noGrp="1"/>
          </p:cNvSpPr>
          <p:nvPr>
            <p:ph idx="1"/>
          </p:nvPr>
        </p:nvSpPr>
        <p:spPr/>
        <p:txBody>
          <a:bodyPr/>
          <a:lstStyle/>
          <a:p>
            <a:r>
              <a:rPr lang="en-US" dirty="0" smtClean="0"/>
              <a:t>Post Office Protocol allow users to retrieve and store mail messages</a:t>
            </a:r>
            <a:endParaRPr lang="en-IN" dirty="0"/>
          </a:p>
        </p:txBody>
      </p:sp>
    </p:spTree>
    <p:extLst>
      <p:ext uri="{BB962C8B-B14F-4D97-AF65-F5344CB8AC3E}">
        <p14:creationId xmlns:p14="http://schemas.microsoft.com/office/powerpoint/2010/main" val="10235605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Protocols for Chat and Video Conferencing VOIP</a:t>
            </a:r>
            <a:br>
              <a:rPr lang="en-IN" dirty="0"/>
            </a:br>
            <a:endParaRPr lang="en-IN" dirty="0"/>
          </a:p>
        </p:txBody>
      </p:sp>
      <p:sp>
        <p:nvSpPr>
          <p:cNvPr id="3" name="Content Placeholder 2"/>
          <p:cNvSpPr>
            <a:spLocks noGrp="1"/>
          </p:cNvSpPr>
          <p:nvPr>
            <p:ph idx="1"/>
          </p:nvPr>
        </p:nvSpPr>
        <p:spPr/>
        <p:txBody>
          <a:bodyPr/>
          <a:lstStyle/>
          <a:p>
            <a:r>
              <a:rPr lang="en-US" dirty="0" smtClean="0"/>
              <a:t>A technology that allows you to make calls using broadband Internet Connection. (Voice Over Internet Protocol)</a:t>
            </a:r>
          </a:p>
          <a:p>
            <a:r>
              <a:rPr lang="en-US" dirty="0" smtClean="0"/>
              <a:t>Converts your voice signals into digital that travels over the internet</a:t>
            </a:r>
            <a:endParaRPr lang="en-IN" dirty="0"/>
          </a:p>
        </p:txBody>
      </p:sp>
    </p:spTree>
    <p:extLst>
      <p:ext uri="{BB962C8B-B14F-4D97-AF65-F5344CB8AC3E}">
        <p14:creationId xmlns:p14="http://schemas.microsoft.com/office/powerpoint/2010/main" val="23940053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Wireless </a:t>
            </a:r>
            <a:r>
              <a:rPr lang="en-IN" dirty="0" smtClean="0"/>
              <a:t>protocol - </a:t>
            </a:r>
            <a:r>
              <a:rPr lang="en-IN" dirty="0" err="1" smtClean="0"/>
              <a:t>WiFi</a:t>
            </a:r>
            <a:r>
              <a:rPr lang="en-IN" dirty="0"/>
              <a:t/>
            </a:r>
            <a:br>
              <a:rPr lang="en-IN" dirty="0"/>
            </a:br>
            <a:endParaRPr lang="en-IN" dirty="0"/>
          </a:p>
        </p:txBody>
      </p:sp>
      <p:sp>
        <p:nvSpPr>
          <p:cNvPr id="3" name="Content Placeholder 2"/>
          <p:cNvSpPr>
            <a:spLocks noGrp="1"/>
          </p:cNvSpPr>
          <p:nvPr>
            <p:ph idx="1"/>
          </p:nvPr>
        </p:nvSpPr>
        <p:spPr/>
        <p:txBody>
          <a:bodyPr>
            <a:normAutofit fontScale="85000" lnSpcReduction="20000"/>
          </a:bodyPr>
          <a:lstStyle/>
          <a:p>
            <a:r>
              <a:rPr lang="en-US" dirty="0" err="1" smtClean="0"/>
              <a:t>WiFi</a:t>
            </a:r>
            <a:r>
              <a:rPr lang="en-US" dirty="0" smtClean="0"/>
              <a:t> – Wireless </a:t>
            </a:r>
            <a:r>
              <a:rPr lang="en-US" dirty="0" err="1" smtClean="0"/>
              <a:t>fidility</a:t>
            </a:r>
            <a:r>
              <a:rPr lang="en-US" dirty="0" smtClean="0"/>
              <a:t> </a:t>
            </a:r>
          </a:p>
          <a:p>
            <a:r>
              <a:rPr lang="en-IN" dirty="0" smtClean="0"/>
              <a:t>Allows </a:t>
            </a:r>
            <a:r>
              <a:rPr lang="en-IN" dirty="0"/>
              <a:t>an electronic device to exchange data </a:t>
            </a:r>
            <a:r>
              <a:rPr lang="en-IN" dirty="0">
                <a:hlinkClick r:id="rId2" tooltip="Wireless network"/>
              </a:rPr>
              <a:t>wirelessly</a:t>
            </a:r>
            <a:r>
              <a:rPr lang="en-IN" dirty="0"/>
              <a:t> (using </a:t>
            </a:r>
            <a:r>
              <a:rPr lang="en-IN" dirty="0">
                <a:hlinkClick r:id="rId3" tooltip="Radio waves"/>
              </a:rPr>
              <a:t>radio waves</a:t>
            </a:r>
            <a:r>
              <a:rPr lang="en-IN" dirty="0"/>
              <a:t>) over a </a:t>
            </a:r>
            <a:r>
              <a:rPr lang="en-IN" dirty="0">
                <a:hlinkClick r:id="rId4" tooltip="Computer network"/>
              </a:rPr>
              <a:t>computer network</a:t>
            </a:r>
            <a:r>
              <a:rPr lang="en-IN" dirty="0"/>
              <a:t>, including </a:t>
            </a:r>
            <a:r>
              <a:rPr lang="en-IN" dirty="0">
                <a:hlinkClick r:id="rId5" tooltip="High-speed Internet"/>
              </a:rPr>
              <a:t>high-speed Internet</a:t>
            </a:r>
            <a:r>
              <a:rPr lang="en-IN" dirty="0"/>
              <a:t> connections</a:t>
            </a:r>
            <a:r>
              <a:rPr lang="en-IN" dirty="0" smtClean="0"/>
              <a:t>.</a:t>
            </a:r>
          </a:p>
          <a:p>
            <a:endParaRPr lang="en-US" dirty="0"/>
          </a:p>
          <a:p>
            <a:pPr algn="just"/>
            <a:r>
              <a:rPr lang="en-IN" b="1" dirty="0"/>
              <a:t>A device that can use Wi-Fi</a:t>
            </a:r>
            <a:r>
              <a:rPr lang="en-IN" dirty="0"/>
              <a:t> (such as a personal computer, video-game console, </a:t>
            </a:r>
            <a:r>
              <a:rPr lang="en-IN" dirty="0" err="1">
                <a:hlinkClick r:id="rId6" tooltip="Smartphone"/>
              </a:rPr>
              <a:t>smartphone</a:t>
            </a:r>
            <a:r>
              <a:rPr lang="en-IN" dirty="0" err="1"/>
              <a:t>,digital</a:t>
            </a:r>
            <a:r>
              <a:rPr lang="en-IN" dirty="0"/>
              <a:t> camera </a:t>
            </a:r>
            <a:r>
              <a:rPr lang="en-IN" dirty="0">
                <a:hlinkClick r:id="rId7" tooltip="Tablet computer"/>
              </a:rPr>
              <a:t>tablet</a:t>
            </a:r>
            <a:r>
              <a:rPr lang="en-IN" dirty="0"/>
              <a:t>, or digital audio player) </a:t>
            </a:r>
            <a:endParaRPr lang="en-IN" dirty="0" smtClean="0"/>
          </a:p>
          <a:p>
            <a:pPr marL="0" indent="0" algn="just">
              <a:buNone/>
            </a:pPr>
            <a:endParaRPr lang="en-IN" dirty="0"/>
          </a:p>
          <a:p>
            <a:pPr marL="0" indent="0" algn="just">
              <a:buNone/>
            </a:pPr>
            <a:r>
              <a:rPr lang="en-IN" b="1" dirty="0" smtClean="0"/>
              <a:t>can </a:t>
            </a:r>
            <a:r>
              <a:rPr lang="en-IN" b="1" dirty="0"/>
              <a:t>connect to a network resource such as the Internet via a </a:t>
            </a:r>
            <a:r>
              <a:rPr lang="en-IN" b="1" dirty="0">
                <a:hlinkClick r:id="rId8" tooltip="Wireless access point"/>
              </a:rPr>
              <a:t>wireless network access point</a:t>
            </a:r>
            <a:r>
              <a:rPr lang="en-IN" dirty="0"/>
              <a:t>. Such an access point (or </a:t>
            </a:r>
            <a:r>
              <a:rPr lang="en-IN" dirty="0">
                <a:hlinkClick r:id="rId9" tooltip="Hotspot (Wi-Fi)"/>
              </a:rPr>
              <a:t>hotspot</a:t>
            </a:r>
            <a:r>
              <a:rPr lang="en-IN" dirty="0"/>
              <a:t>) has a range of about 20 meters (65 feet) indoors and a greater range outdoors</a:t>
            </a:r>
          </a:p>
        </p:txBody>
      </p:sp>
    </p:spTree>
    <p:extLst>
      <p:ext uri="{BB962C8B-B14F-4D97-AF65-F5344CB8AC3E}">
        <p14:creationId xmlns:p14="http://schemas.microsoft.com/office/powerpoint/2010/main" val="17256594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Wireless protocol </a:t>
            </a:r>
            <a:r>
              <a:rPr lang="en-IN" dirty="0" smtClean="0"/>
              <a:t>- </a:t>
            </a:r>
            <a:r>
              <a:rPr lang="en-US" dirty="0" err="1" smtClean="0"/>
              <a:t>WiMax</a:t>
            </a:r>
            <a:endParaRPr lang="en-IN" dirty="0"/>
          </a:p>
        </p:txBody>
      </p:sp>
      <p:sp>
        <p:nvSpPr>
          <p:cNvPr id="3" name="Content Placeholder 2"/>
          <p:cNvSpPr>
            <a:spLocks noGrp="1"/>
          </p:cNvSpPr>
          <p:nvPr>
            <p:ph idx="1"/>
          </p:nvPr>
        </p:nvSpPr>
        <p:spPr/>
        <p:txBody>
          <a:bodyPr/>
          <a:lstStyle/>
          <a:p>
            <a:pPr algn="just"/>
            <a:r>
              <a:rPr lang="en-IN" b="1" dirty="0" err="1"/>
              <a:t>WiMAX</a:t>
            </a:r>
            <a:r>
              <a:rPr lang="en-IN" dirty="0"/>
              <a:t> (</a:t>
            </a:r>
            <a:r>
              <a:rPr lang="en-IN" b="1" dirty="0"/>
              <a:t>Worldwide Interoperability for Microwave Access</a:t>
            </a:r>
            <a:r>
              <a:rPr lang="en-IN" dirty="0"/>
              <a:t>) is a </a:t>
            </a:r>
            <a:r>
              <a:rPr lang="en-IN" dirty="0">
                <a:hlinkClick r:id="rId2" tooltip="Wireless"/>
              </a:rPr>
              <a:t>wireless</a:t>
            </a:r>
            <a:r>
              <a:rPr lang="en-IN" dirty="0"/>
              <a:t> communications standard designed to provide 30 to 40 megabit-per-second data </a:t>
            </a:r>
            <a:r>
              <a:rPr lang="en-IN" dirty="0" smtClean="0"/>
              <a:t>rates</a:t>
            </a:r>
            <a:endParaRPr lang="en-IN" dirty="0"/>
          </a:p>
        </p:txBody>
      </p:sp>
    </p:spTree>
    <p:extLst>
      <p:ext uri="{BB962C8B-B14F-4D97-AF65-F5344CB8AC3E}">
        <p14:creationId xmlns:p14="http://schemas.microsoft.com/office/powerpoint/2010/main" val="39588975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WiMax</a:t>
            </a:r>
            <a:r>
              <a:rPr lang="en-US" dirty="0" smtClean="0"/>
              <a:t> &amp; </a:t>
            </a:r>
            <a:r>
              <a:rPr lang="en-US" dirty="0" err="1" smtClean="0"/>
              <a:t>WiFi</a:t>
            </a:r>
            <a:r>
              <a:rPr lang="en-US" dirty="0" smtClean="0"/>
              <a:t> Compared</a:t>
            </a:r>
            <a:endParaRPr lang="en-IN" dirty="0"/>
          </a:p>
        </p:txBody>
      </p:sp>
      <p:sp>
        <p:nvSpPr>
          <p:cNvPr id="3" name="Content Placeholder 2"/>
          <p:cNvSpPr>
            <a:spLocks noGrp="1"/>
          </p:cNvSpPr>
          <p:nvPr>
            <p:ph idx="1"/>
          </p:nvPr>
        </p:nvSpPr>
        <p:spPr/>
        <p:txBody>
          <a:bodyPr/>
          <a:lstStyle/>
          <a:p>
            <a:r>
              <a:rPr lang="en-US" dirty="0" err="1" smtClean="0"/>
              <a:t>WiMax</a:t>
            </a:r>
            <a:r>
              <a:rPr lang="en-US" dirty="0" smtClean="0"/>
              <a:t> has greater range </a:t>
            </a:r>
          </a:p>
          <a:p>
            <a:r>
              <a:rPr lang="en-US" dirty="0" smtClean="0"/>
              <a:t>When multiple users connect to </a:t>
            </a:r>
            <a:r>
              <a:rPr lang="en-US" dirty="0" err="1" smtClean="0"/>
              <a:t>WiFi</a:t>
            </a:r>
            <a:r>
              <a:rPr lang="en-US" dirty="0" smtClean="0"/>
              <a:t> there is a constant battle for broadband access while with </a:t>
            </a:r>
            <a:r>
              <a:rPr lang="en-US" dirty="0" err="1" smtClean="0"/>
              <a:t>WiMax</a:t>
            </a:r>
            <a:r>
              <a:rPr lang="en-US" dirty="0" smtClean="0"/>
              <a:t> each user has constant broadband access</a:t>
            </a:r>
          </a:p>
          <a:p>
            <a:r>
              <a:rPr lang="en-US" dirty="0" err="1" smtClean="0"/>
              <a:t>WiMax</a:t>
            </a:r>
            <a:r>
              <a:rPr lang="en-US" dirty="0" smtClean="0"/>
              <a:t> algorithm limits the number of users to connect to </a:t>
            </a:r>
            <a:r>
              <a:rPr lang="en-US" dirty="0" err="1" smtClean="0"/>
              <a:t>WiMax</a:t>
            </a:r>
            <a:r>
              <a:rPr lang="en-US" dirty="0" smtClean="0"/>
              <a:t> access point, if more try they are redirected to another access point</a:t>
            </a:r>
          </a:p>
          <a:p>
            <a:endParaRPr lang="en-IN" dirty="0"/>
          </a:p>
        </p:txBody>
      </p:sp>
    </p:spTree>
    <p:extLst>
      <p:ext uri="{BB962C8B-B14F-4D97-AF65-F5344CB8AC3E}">
        <p14:creationId xmlns:p14="http://schemas.microsoft.com/office/powerpoint/2010/main" val="18687479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Security Concept</a:t>
            </a:r>
            <a:endParaRPr lang="en-IN" dirty="0"/>
          </a:p>
        </p:txBody>
      </p:sp>
      <p:sp>
        <p:nvSpPr>
          <p:cNvPr id="3" name="Content Placeholder 2"/>
          <p:cNvSpPr>
            <a:spLocks noGrp="1"/>
          </p:cNvSpPr>
          <p:nvPr>
            <p:ph idx="1"/>
          </p:nvPr>
        </p:nvSpPr>
        <p:spPr/>
        <p:txBody>
          <a:bodyPr/>
          <a:lstStyle/>
          <a:p>
            <a:r>
              <a:rPr lang="en-IN" b="1" dirty="0"/>
              <a:t>Network Security Concepts:</a:t>
            </a:r>
          </a:p>
          <a:p>
            <a:r>
              <a:rPr lang="en-IN" dirty="0"/>
              <a:t>Threats and prevention from Viruses, Worms, Trojan horse, Spams</a:t>
            </a:r>
          </a:p>
          <a:p>
            <a:r>
              <a:rPr lang="en-IN" dirty="0"/>
              <a:t>Use of Cookies, Protection using Firewall;</a:t>
            </a:r>
          </a:p>
          <a:p>
            <a:r>
              <a:rPr lang="en-IN" dirty="0"/>
              <a:t>India IT Act, Cyber Law, Cyber Crimes, IPR issues, Hacking</a:t>
            </a:r>
            <a:r>
              <a:rPr lang="en-IN" dirty="0" smtClean="0"/>
              <a:t>.</a:t>
            </a:r>
          </a:p>
          <a:p>
            <a:pPr marL="0" indent="0">
              <a:buNone/>
            </a:pPr>
            <a:endParaRPr lang="en-IN" dirty="0"/>
          </a:p>
        </p:txBody>
      </p:sp>
    </p:spTree>
    <p:extLst>
      <p:ext uri="{BB962C8B-B14F-4D97-AF65-F5344CB8AC3E}">
        <p14:creationId xmlns:p14="http://schemas.microsoft.com/office/powerpoint/2010/main" val="37701648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Threats and prevention from Viruses, Worms, Trojan horse, Spams</a:t>
            </a:r>
            <a:br>
              <a:rPr lang="en-IN" dirty="0"/>
            </a:br>
            <a:endParaRPr lang="en-IN" dirty="0"/>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33819125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Use of Cookies, Protection using Firewall;</a:t>
            </a:r>
            <a:br>
              <a:rPr lang="en-IN" dirty="0"/>
            </a:br>
            <a:endParaRPr lang="en-IN" dirty="0"/>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408935437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India IT Act, Cyber Law, Cyber Crimes, IPR issues, Hacking.</a:t>
            </a:r>
            <a:br>
              <a:rPr lang="en-IN" dirty="0"/>
            </a:br>
            <a:endParaRPr lang="en-IN" dirty="0"/>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2884702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28" t="25833" r="37921" b="11694"/>
          <a:stretch/>
        </p:blipFill>
        <p:spPr bwMode="auto">
          <a:xfrm>
            <a:off x="107505" y="908720"/>
            <a:ext cx="886547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1657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a:t>
            </a:r>
            <a:endParaRPr lang="en-IN" dirty="0"/>
          </a:p>
        </p:txBody>
      </p:sp>
      <p:sp>
        <p:nvSpPr>
          <p:cNvPr id="3" name="Content Placeholder 2"/>
          <p:cNvSpPr>
            <a:spLocks noGrp="1"/>
          </p:cNvSpPr>
          <p:nvPr>
            <p:ph idx="1"/>
          </p:nvPr>
        </p:nvSpPr>
        <p:spPr/>
        <p:txBody>
          <a:bodyPr>
            <a:normAutofit fontScale="92500"/>
          </a:bodyPr>
          <a:lstStyle/>
          <a:p>
            <a:pPr marL="0" indent="0">
              <a:buNone/>
            </a:pPr>
            <a:r>
              <a:rPr lang="en-IN" b="1" dirty="0" err="1"/>
              <a:t>WebServices</a:t>
            </a:r>
            <a:r>
              <a:rPr lang="en-IN" b="1" dirty="0"/>
              <a:t>:</a:t>
            </a:r>
          </a:p>
          <a:p>
            <a:r>
              <a:rPr lang="en-IN" dirty="0"/>
              <a:t>WWW, Hyper Text </a:t>
            </a:r>
            <a:r>
              <a:rPr lang="en-IN" dirty="0" err="1"/>
              <a:t>Markup</a:t>
            </a:r>
            <a:r>
              <a:rPr lang="en-IN" dirty="0"/>
              <a:t> Language (HTML), </a:t>
            </a:r>
            <a:r>
              <a:rPr lang="en-IN" dirty="0" err="1"/>
              <a:t>eXtensible</a:t>
            </a:r>
            <a:r>
              <a:rPr lang="en-IN" dirty="0"/>
              <a:t> </a:t>
            </a:r>
            <a:r>
              <a:rPr lang="en-IN" dirty="0" err="1"/>
              <a:t>Markup</a:t>
            </a:r>
            <a:r>
              <a:rPr lang="en-IN" dirty="0"/>
              <a:t> Language (XML); Hyper Text</a:t>
            </a:r>
          </a:p>
          <a:p>
            <a:pPr marL="0" indent="0">
              <a:buNone/>
            </a:pPr>
            <a:r>
              <a:rPr lang="en-IN" dirty="0"/>
              <a:t>Transfer Protocol (HTTP); Domain Names; URL; Protocol Address; Website, Web browser, Web</a:t>
            </a:r>
          </a:p>
          <a:p>
            <a:r>
              <a:rPr lang="en-IN" dirty="0"/>
              <a:t>Servers; Web Hosting, Web Scripting - Client side (VB Script, Java Script, PHP) and Server side</a:t>
            </a:r>
          </a:p>
          <a:p>
            <a:r>
              <a:rPr lang="en-IN" dirty="0"/>
              <a:t>(ASP, JSP, PHP), Web 2.0 (for social networking)</a:t>
            </a:r>
          </a:p>
        </p:txBody>
      </p:sp>
    </p:spTree>
    <p:extLst>
      <p:ext uri="{BB962C8B-B14F-4D97-AF65-F5344CB8AC3E}">
        <p14:creationId xmlns:p14="http://schemas.microsoft.com/office/powerpoint/2010/main" val="2460888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&amp; XML</a:t>
            </a:r>
            <a:endParaRPr lang="en-IN" dirty="0"/>
          </a:p>
        </p:txBody>
      </p:sp>
      <p:sp>
        <p:nvSpPr>
          <p:cNvPr id="3" name="Content Placeholder 2"/>
          <p:cNvSpPr>
            <a:spLocks noGrp="1"/>
          </p:cNvSpPr>
          <p:nvPr>
            <p:ph idx="1"/>
          </p:nvPr>
        </p:nvSpPr>
        <p:spPr>
          <a:xfrm>
            <a:off x="899592" y="2119256"/>
            <a:ext cx="7560840" cy="4046047"/>
          </a:xfrm>
        </p:spPr>
        <p:txBody>
          <a:bodyPr>
            <a:normAutofit fontScale="70000" lnSpcReduction="20000"/>
          </a:bodyPr>
          <a:lstStyle/>
          <a:p>
            <a:r>
              <a:rPr lang="en-IN" dirty="0"/>
              <a:t>HTML =&gt; Hyper Text </a:t>
            </a:r>
            <a:r>
              <a:rPr lang="en-IN" dirty="0" err="1"/>
              <a:t>Markup</a:t>
            </a:r>
            <a:r>
              <a:rPr lang="en-IN" dirty="0"/>
              <a:t> Language</a:t>
            </a:r>
            <a:br>
              <a:rPr lang="en-IN" dirty="0"/>
            </a:br>
            <a:r>
              <a:rPr lang="en-IN" dirty="0"/>
              <a:t>XML =&gt; Extensible </a:t>
            </a:r>
            <a:r>
              <a:rPr lang="en-IN" dirty="0" err="1"/>
              <a:t>Markup</a:t>
            </a:r>
            <a:r>
              <a:rPr lang="en-IN" dirty="0"/>
              <a:t> Language</a:t>
            </a:r>
            <a:br>
              <a:rPr lang="en-IN" dirty="0"/>
            </a:br>
            <a:r>
              <a:rPr lang="en-IN" dirty="0"/>
              <a:t/>
            </a:r>
            <a:br>
              <a:rPr lang="en-IN" dirty="0"/>
            </a:br>
            <a:r>
              <a:rPr lang="en-IN" dirty="0"/>
              <a:t>HTML =&gt; Use only Predefined Tags</a:t>
            </a:r>
            <a:br>
              <a:rPr lang="en-IN" dirty="0"/>
            </a:br>
            <a:r>
              <a:rPr lang="en-IN" dirty="0"/>
              <a:t>XML =&gt; Users must create their own tags</a:t>
            </a:r>
            <a:br>
              <a:rPr lang="en-IN" dirty="0"/>
            </a:br>
            <a:r>
              <a:rPr lang="en-IN" dirty="0"/>
              <a:t/>
            </a:r>
            <a:br>
              <a:rPr lang="en-IN" dirty="0"/>
            </a:br>
            <a:r>
              <a:rPr lang="en-IN" dirty="0"/>
              <a:t>HTML =&gt; Not Case Sensitive </a:t>
            </a:r>
            <a:r>
              <a:rPr lang="en-IN" b="1" dirty="0"/>
              <a:t>Example : </a:t>
            </a:r>
            <a:r>
              <a:rPr lang="en-IN" dirty="0"/>
              <a:t>HTML as start tag and html as end tag are accepted.</a:t>
            </a:r>
            <a:br>
              <a:rPr lang="en-IN" dirty="0"/>
            </a:br>
            <a:r>
              <a:rPr lang="en-IN" dirty="0"/>
              <a:t>XML =&gt; Case Sensitive </a:t>
            </a:r>
            <a:r>
              <a:rPr lang="en-IN" b="1" dirty="0"/>
              <a:t>Example:</a:t>
            </a:r>
            <a:r>
              <a:rPr lang="en-IN" dirty="0"/>
              <a:t> BOOKS as start tag and Books as end tag are not accepted</a:t>
            </a:r>
            <a:br>
              <a:rPr lang="en-IN" dirty="0"/>
            </a:br>
            <a:r>
              <a:rPr lang="en-IN" dirty="0"/>
              <a:t/>
            </a:r>
            <a:br>
              <a:rPr lang="en-IN" dirty="0"/>
            </a:br>
            <a:r>
              <a:rPr lang="en-IN" dirty="0"/>
              <a:t>HTML =&gt; For displaying data (presentation language)</a:t>
            </a:r>
            <a:br>
              <a:rPr lang="en-IN" dirty="0"/>
            </a:br>
            <a:r>
              <a:rPr lang="en-IN" dirty="0"/>
              <a:t>XML =&gt; For describing data</a:t>
            </a:r>
            <a:br>
              <a:rPr lang="en-IN" dirty="0"/>
            </a:br>
            <a:r>
              <a:rPr lang="en-IN" dirty="0"/>
              <a:t/>
            </a:r>
            <a:br>
              <a:rPr lang="en-IN" dirty="0"/>
            </a:br>
            <a:r>
              <a:rPr lang="en-IN" dirty="0"/>
              <a:t>HTML =&gt; Static (Content is not changed every time page is reloaded)</a:t>
            </a:r>
            <a:br>
              <a:rPr lang="en-IN" dirty="0"/>
            </a:br>
            <a:r>
              <a:rPr lang="en-IN" dirty="0"/>
              <a:t>XML =&gt; Dynamic (Content is changed every time page is reloaded)</a:t>
            </a:r>
            <a:br>
              <a:rPr lang="en-IN" dirty="0"/>
            </a:br>
            <a:r>
              <a:rPr lang="en-IN" dirty="0"/>
              <a:t/>
            </a:r>
            <a:br>
              <a:rPr lang="en-IN" dirty="0"/>
            </a:br>
            <a:r>
              <a:rPr lang="en-IN" dirty="0"/>
              <a:t>HTML =&gt; Every tag need not having an end tag.</a:t>
            </a:r>
            <a:br>
              <a:rPr lang="en-IN" dirty="0"/>
            </a:br>
            <a:r>
              <a:rPr lang="en-IN" dirty="0"/>
              <a:t>XML =&gt; Every tag must have an end tag.</a:t>
            </a:r>
          </a:p>
        </p:txBody>
      </p:sp>
    </p:spTree>
    <p:extLst>
      <p:ext uri="{BB962C8B-B14F-4D97-AF65-F5344CB8AC3E}">
        <p14:creationId xmlns:p14="http://schemas.microsoft.com/office/powerpoint/2010/main" val="40863276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&amp; XML</a:t>
            </a:r>
            <a:endParaRPr lang="en-IN" dirty="0"/>
          </a:p>
        </p:txBody>
      </p:sp>
      <p:sp>
        <p:nvSpPr>
          <p:cNvPr id="3" name="Content Placeholder 2"/>
          <p:cNvSpPr>
            <a:spLocks noGrp="1"/>
          </p:cNvSpPr>
          <p:nvPr>
            <p:ph idx="1"/>
          </p:nvPr>
        </p:nvSpPr>
        <p:spPr/>
        <p:txBody>
          <a:bodyPr>
            <a:normAutofit lnSpcReduction="10000"/>
          </a:bodyPr>
          <a:lstStyle/>
          <a:p>
            <a:pPr algn="just"/>
            <a:r>
              <a:rPr lang="en-IN" dirty="0"/>
              <a:t>Hypertext </a:t>
            </a:r>
            <a:r>
              <a:rPr lang="en-IN" dirty="0" err="1"/>
              <a:t>Markup</a:t>
            </a:r>
            <a:r>
              <a:rPr lang="en-IN" dirty="0"/>
              <a:t> Language (HTML) is a page description language used on the World Wide Web that defines the hypertext links between documents.</a:t>
            </a:r>
            <a:br>
              <a:rPr lang="en-IN" dirty="0"/>
            </a:br>
            <a:r>
              <a:rPr lang="en-IN" dirty="0"/>
              <a:t>Extensible </a:t>
            </a:r>
            <a:r>
              <a:rPr lang="en-IN" dirty="0" err="1"/>
              <a:t>Markup</a:t>
            </a:r>
            <a:r>
              <a:rPr lang="en-IN" dirty="0"/>
              <a:t> Language (XML) is an outgrowth of HTML, it is a </a:t>
            </a:r>
            <a:r>
              <a:rPr lang="en-IN" dirty="0" err="1"/>
              <a:t>markup</a:t>
            </a:r>
            <a:r>
              <a:rPr lang="en-IN" dirty="0"/>
              <a:t> language that allows data to be stored in a human readable format. The language also allows users to create unique tags or other elements.</a:t>
            </a:r>
          </a:p>
        </p:txBody>
      </p:sp>
    </p:spTree>
    <p:extLst>
      <p:ext uri="{BB962C8B-B14F-4D97-AF65-F5344CB8AC3E}">
        <p14:creationId xmlns:p14="http://schemas.microsoft.com/office/powerpoint/2010/main" val="340307981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a:t>
            </a:r>
            <a:endParaRPr lang="en-IN" dirty="0"/>
          </a:p>
        </p:txBody>
      </p:sp>
      <p:sp>
        <p:nvSpPr>
          <p:cNvPr id="3" name="Content Placeholder 2"/>
          <p:cNvSpPr>
            <a:spLocks noGrp="1"/>
          </p:cNvSpPr>
          <p:nvPr>
            <p:ph idx="1"/>
          </p:nvPr>
        </p:nvSpPr>
        <p:spPr/>
        <p:txBody>
          <a:bodyPr/>
          <a:lstStyle/>
          <a:p>
            <a:r>
              <a:rPr lang="en-IN" dirty="0"/>
              <a:t>HTTP is the foundation of data communication for the </a:t>
            </a:r>
            <a:r>
              <a:rPr lang="en-IN" dirty="0">
                <a:hlinkClick r:id="rId2" tooltip="World Wide Web"/>
              </a:rPr>
              <a:t>World Wide Web</a:t>
            </a:r>
            <a:r>
              <a:rPr lang="en-IN" dirty="0"/>
              <a:t>.</a:t>
            </a:r>
          </a:p>
          <a:p>
            <a:pPr algn="just"/>
            <a:r>
              <a:rPr lang="en-IN" dirty="0">
                <a:hlinkClick r:id="rId3" tooltip="Hypertext"/>
              </a:rPr>
              <a:t>Hypertext</a:t>
            </a:r>
            <a:r>
              <a:rPr lang="en-IN" dirty="0"/>
              <a:t> is a multi-linear set of objects, building a network by using logical links (the so-called </a:t>
            </a:r>
            <a:r>
              <a:rPr lang="en-IN" dirty="0">
                <a:hlinkClick r:id="rId4" tooltip="Hyperlinks"/>
              </a:rPr>
              <a:t>hyperlinks</a:t>
            </a:r>
            <a:r>
              <a:rPr lang="en-IN" dirty="0"/>
              <a:t>) between the </a:t>
            </a:r>
            <a:r>
              <a:rPr lang="en-IN" dirty="0">
                <a:hlinkClick r:id="rId5" tooltip="Node (computer science)"/>
              </a:rPr>
              <a:t>nodes</a:t>
            </a:r>
            <a:r>
              <a:rPr lang="en-IN" dirty="0"/>
              <a:t> (e.g. text or words). HTTP is the protocol to exchange or transfer hypertext.</a:t>
            </a:r>
          </a:p>
          <a:p>
            <a:pPr algn="just"/>
            <a:endParaRPr lang="en-IN" dirty="0"/>
          </a:p>
        </p:txBody>
      </p:sp>
    </p:spTree>
    <p:extLst>
      <p:ext uri="{BB962C8B-B14F-4D97-AF65-F5344CB8AC3E}">
        <p14:creationId xmlns:p14="http://schemas.microsoft.com/office/powerpoint/2010/main" val="107315586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a:t>
            </a:r>
            <a:endParaRPr lang="en-IN" dirty="0"/>
          </a:p>
        </p:txBody>
      </p:sp>
      <p:sp>
        <p:nvSpPr>
          <p:cNvPr id="3" name="Content Placeholder 2"/>
          <p:cNvSpPr>
            <a:spLocks noGrp="1"/>
          </p:cNvSpPr>
          <p:nvPr>
            <p:ph idx="1"/>
          </p:nvPr>
        </p:nvSpPr>
        <p:spPr/>
        <p:txBody>
          <a:bodyPr/>
          <a:lstStyle/>
          <a:p>
            <a:r>
              <a:rPr lang="en-IN" dirty="0"/>
              <a:t>Domain names are used to identify one or more </a:t>
            </a:r>
            <a:r>
              <a:rPr lang="en-IN" i="1" dirty="0">
                <a:hlinkClick r:id="rId2"/>
              </a:rPr>
              <a:t>IP addresses</a:t>
            </a:r>
            <a:r>
              <a:rPr lang="en-IN" dirty="0"/>
              <a:t>. For example, the domain name </a:t>
            </a:r>
            <a:r>
              <a:rPr lang="en-IN" i="1" dirty="0"/>
              <a:t>microsoft.com </a:t>
            </a:r>
            <a:r>
              <a:rPr lang="en-IN" dirty="0"/>
              <a:t>represents about a dozen IP addresses. Domain names are used in </a:t>
            </a:r>
            <a:r>
              <a:rPr lang="en-IN" dirty="0">
                <a:hlinkClick r:id="rId3"/>
              </a:rPr>
              <a:t>URLs</a:t>
            </a:r>
            <a:r>
              <a:rPr lang="en-IN" dirty="0"/>
              <a:t> to identify particular </a:t>
            </a:r>
            <a:r>
              <a:rPr lang="en-IN" dirty="0">
                <a:hlinkClick r:id="rId4"/>
              </a:rPr>
              <a:t>Web pages</a:t>
            </a:r>
            <a:r>
              <a:rPr lang="en-IN" dirty="0"/>
              <a:t>. For example, in the URL </a:t>
            </a:r>
            <a:r>
              <a:rPr lang="en-IN" i="1" dirty="0"/>
              <a:t>http://www.pcwebopedia.com/index.html,</a:t>
            </a:r>
            <a:r>
              <a:rPr lang="en-IN" dirty="0"/>
              <a:t> the </a:t>
            </a:r>
            <a:r>
              <a:rPr lang="en-IN" b="1" dirty="0"/>
              <a:t>domain name is </a:t>
            </a:r>
            <a:r>
              <a:rPr lang="en-IN" b="1" i="1" dirty="0"/>
              <a:t>pcwebopedia.com. </a:t>
            </a:r>
            <a:r>
              <a:rPr lang="en-IN" i="1" dirty="0" smtClean="0"/>
              <a:t>`</a:t>
            </a:r>
            <a:endParaRPr lang="en-IN" dirty="0"/>
          </a:p>
        </p:txBody>
      </p:sp>
    </p:spTree>
    <p:extLst>
      <p:ext uri="{BB962C8B-B14F-4D97-AF65-F5344CB8AC3E}">
        <p14:creationId xmlns:p14="http://schemas.microsoft.com/office/powerpoint/2010/main" val="17654746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a:t>
            </a:r>
            <a:endParaRPr lang="en-IN" dirty="0"/>
          </a:p>
        </p:txBody>
      </p:sp>
      <p:sp>
        <p:nvSpPr>
          <p:cNvPr id="3" name="Content Placeholder 2"/>
          <p:cNvSpPr>
            <a:spLocks noGrp="1"/>
          </p:cNvSpPr>
          <p:nvPr>
            <p:ph idx="1"/>
          </p:nvPr>
        </p:nvSpPr>
        <p:spPr/>
        <p:txBody>
          <a:bodyPr/>
          <a:lstStyle/>
          <a:p>
            <a:pPr algn="just"/>
            <a:r>
              <a:rPr lang="en-IN" dirty="0"/>
              <a:t>A </a:t>
            </a:r>
            <a:r>
              <a:rPr lang="en-IN" b="1" dirty="0"/>
              <a:t>uniform resource locator</a:t>
            </a:r>
            <a:r>
              <a:rPr lang="en-IN" dirty="0"/>
              <a:t>, abbreviated </a:t>
            </a:r>
            <a:r>
              <a:rPr lang="en-IN" b="1" dirty="0"/>
              <a:t>URL</a:t>
            </a:r>
            <a:r>
              <a:rPr lang="en-IN" dirty="0"/>
              <a:t>, also known as </a:t>
            </a:r>
            <a:r>
              <a:rPr lang="en-IN" b="1" dirty="0"/>
              <a:t>web address</a:t>
            </a:r>
            <a:r>
              <a:rPr lang="en-IN" dirty="0"/>
              <a:t>, is a specific </a:t>
            </a:r>
            <a:r>
              <a:rPr lang="en-IN" dirty="0">
                <a:hlinkClick r:id="rId2" tooltip="Character string"/>
              </a:rPr>
              <a:t>character string</a:t>
            </a:r>
            <a:r>
              <a:rPr lang="en-IN" dirty="0"/>
              <a:t> that constitutes a reference to a resource. In most </a:t>
            </a:r>
            <a:r>
              <a:rPr lang="en-IN" dirty="0">
                <a:hlinkClick r:id="rId3" tooltip="Web browser"/>
              </a:rPr>
              <a:t>web browsers</a:t>
            </a:r>
            <a:r>
              <a:rPr lang="en-IN" dirty="0"/>
              <a:t>, the URL of a web page is displayed on top inside an </a:t>
            </a:r>
            <a:r>
              <a:rPr lang="en-IN" dirty="0">
                <a:hlinkClick r:id="rId4" tooltip="Address bar"/>
              </a:rPr>
              <a:t>address bar</a:t>
            </a:r>
            <a:r>
              <a:rPr lang="en-IN" dirty="0" smtClean="0"/>
              <a:t>.</a:t>
            </a:r>
          </a:p>
          <a:p>
            <a:pPr algn="just"/>
            <a:r>
              <a:rPr lang="en-US" dirty="0" err="1" smtClean="0"/>
              <a:t>Eg</a:t>
            </a:r>
            <a:r>
              <a:rPr lang="en-US" dirty="0" smtClean="0"/>
              <a:t>.</a:t>
            </a:r>
          </a:p>
          <a:p>
            <a:pPr algn="just"/>
            <a:r>
              <a:rPr lang="en-US" dirty="0" smtClean="0"/>
              <a:t>http://www.kiitworld.in</a:t>
            </a:r>
            <a:endParaRPr lang="en-IN" dirty="0"/>
          </a:p>
        </p:txBody>
      </p:sp>
    </p:spTree>
    <p:extLst>
      <p:ext uri="{BB962C8B-B14F-4D97-AF65-F5344CB8AC3E}">
        <p14:creationId xmlns:p14="http://schemas.microsoft.com/office/powerpoint/2010/main" val="18396613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Address</a:t>
            </a:r>
            <a:endParaRPr lang="en-IN" dirty="0"/>
          </a:p>
        </p:txBody>
      </p:sp>
      <p:sp>
        <p:nvSpPr>
          <p:cNvPr id="3" name="Content Placeholder 2"/>
          <p:cNvSpPr>
            <a:spLocks noGrp="1"/>
          </p:cNvSpPr>
          <p:nvPr>
            <p:ph idx="1"/>
          </p:nvPr>
        </p:nvSpPr>
        <p:spPr/>
        <p:txBody>
          <a:bodyPr/>
          <a:lstStyle/>
          <a:p>
            <a:pPr algn="just"/>
            <a:r>
              <a:rPr lang="en-IN" dirty="0"/>
              <a:t>An </a:t>
            </a:r>
            <a:r>
              <a:rPr lang="en-IN" b="1" dirty="0"/>
              <a:t>Internet Protocol address</a:t>
            </a:r>
            <a:r>
              <a:rPr lang="en-IN" dirty="0"/>
              <a:t> (</a:t>
            </a:r>
            <a:r>
              <a:rPr lang="en-IN" b="1" dirty="0"/>
              <a:t>IP address</a:t>
            </a:r>
            <a:r>
              <a:rPr lang="en-IN" dirty="0"/>
              <a:t>) is a numerical label assigned to each device (e.g., computer, printer) participating in a </a:t>
            </a:r>
            <a:r>
              <a:rPr lang="en-IN" dirty="0">
                <a:hlinkClick r:id="rId2" tooltip="Computer network"/>
              </a:rPr>
              <a:t>computer network</a:t>
            </a:r>
            <a:r>
              <a:rPr lang="en-IN" dirty="0"/>
              <a:t> that uses the </a:t>
            </a:r>
            <a:r>
              <a:rPr lang="en-IN" dirty="0">
                <a:hlinkClick r:id="rId3" tooltip="Internet Protocol"/>
              </a:rPr>
              <a:t>Internet Protocol</a:t>
            </a:r>
            <a:r>
              <a:rPr lang="en-IN" dirty="0"/>
              <a:t> for communication</a:t>
            </a:r>
            <a:r>
              <a:rPr lang="en-IN" dirty="0" smtClean="0"/>
              <a:t>.</a:t>
            </a:r>
            <a:r>
              <a:rPr lang="en-IN" baseline="30000" dirty="0"/>
              <a:t> </a:t>
            </a:r>
            <a:r>
              <a:rPr lang="en-IN" dirty="0" smtClean="0"/>
              <a:t> An </a:t>
            </a:r>
            <a:r>
              <a:rPr lang="en-IN" dirty="0"/>
              <a:t>IP address serves two principal functions: host or network interface </a:t>
            </a:r>
            <a:r>
              <a:rPr lang="en-IN" dirty="0">
                <a:hlinkClick r:id="rId4" tooltip="Identification (information)"/>
              </a:rPr>
              <a:t>identification</a:t>
            </a:r>
            <a:r>
              <a:rPr lang="en-IN" dirty="0"/>
              <a:t> and location </a:t>
            </a:r>
            <a:r>
              <a:rPr lang="en-IN" dirty="0">
                <a:hlinkClick r:id="rId5" tooltip="Logical address"/>
              </a:rPr>
              <a:t>addressing</a:t>
            </a:r>
            <a:endParaRPr lang="en-IN" dirty="0"/>
          </a:p>
        </p:txBody>
      </p:sp>
    </p:spTree>
    <p:extLst>
      <p:ext uri="{BB962C8B-B14F-4D97-AF65-F5344CB8AC3E}">
        <p14:creationId xmlns:p14="http://schemas.microsoft.com/office/powerpoint/2010/main" val="33352672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Address</a:t>
            </a:r>
            <a:endParaRPr lang="en-IN" dirty="0"/>
          </a:p>
        </p:txBody>
      </p:sp>
      <p:sp>
        <p:nvSpPr>
          <p:cNvPr id="3" name="Content Placeholder 2"/>
          <p:cNvSpPr>
            <a:spLocks noGrp="1"/>
          </p:cNvSpPr>
          <p:nvPr>
            <p:ph idx="1"/>
          </p:nvPr>
        </p:nvSpPr>
        <p:spPr/>
        <p:txBody>
          <a:bodyPr/>
          <a:lstStyle/>
          <a:p>
            <a:pPr algn="just"/>
            <a:r>
              <a:rPr lang="en-IN" dirty="0"/>
              <a:t>IP addresses are </a:t>
            </a:r>
            <a:r>
              <a:rPr lang="en-IN" dirty="0">
                <a:hlinkClick r:id="rId2" tooltip="Binary number"/>
              </a:rPr>
              <a:t>binary numbers</a:t>
            </a:r>
            <a:r>
              <a:rPr lang="en-IN" dirty="0"/>
              <a:t>, but they are usually stored in text files and displayed in </a:t>
            </a:r>
            <a:r>
              <a:rPr lang="en-IN" dirty="0">
                <a:hlinkClick r:id="rId3" tooltip="Human-readable"/>
              </a:rPr>
              <a:t>human-readable</a:t>
            </a:r>
            <a:r>
              <a:rPr lang="en-IN" dirty="0"/>
              <a:t> notations, such as 172.16.254.1</a:t>
            </a:r>
          </a:p>
        </p:txBody>
      </p:sp>
    </p:spTree>
    <p:extLst>
      <p:ext uri="{BB962C8B-B14F-4D97-AF65-F5344CB8AC3E}">
        <p14:creationId xmlns:p14="http://schemas.microsoft.com/office/powerpoint/2010/main" val="33549948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755576" y="2119257"/>
            <a:ext cx="7632848" cy="3603812"/>
          </a:xfrm>
        </p:spPr>
        <p:txBody>
          <a:bodyPr>
            <a:normAutofit fontScale="92500" lnSpcReduction="10000"/>
          </a:bodyPr>
          <a:lstStyle/>
          <a:p>
            <a:pPr marL="0" indent="0">
              <a:buNone/>
            </a:pPr>
            <a:r>
              <a:rPr lang="en-IN" dirty="0" smtClean="0"/>
              <a:t>Website</a:t>
            </a:r>
          </a:p>
          <a:p>
            <a:pPr marL="0" indent="0">
              <a:buNone/>
            </a:pPr>
            <a:r>
              <a:rPr lang="en-IN" dirty="0" smtClean="0"/>
              <a:t>Web browser</a:t>
            </a:r>
            <a:r>
              <a:rPr lang="en-IN" dirty="0"/>
              <a:t> </a:t>
            </a:r>
            <a:r>
              <a:rPr lang="en-IN" dirty="0" smtClean="0"/>
              <a:t>– IE, FIREFOX</a:t>
            </a:r>
          </a:p>
          <a:p>
            <a:pPr marL="0" indent="0">
              <a:buNone/>
            </a:pPr>
            <a:r>
              <a:rPr lang="en-IN" dirty="0" smtClean="0"/>
              <a:t>Web Servers – APACHE, IIS</a:t>
            </a:r>
          </a:p>
          <a:p>
            <a:pPr marL="0" indent="0">
              <a:buNone/>
            </a:pPr>
            <a:endParaRPr lang="en-IN" dirty="0" smtClean="0"/>
          </a:p>
          <a:p>
            <a:pPr marL="0" indent="0">
              <a:buNone/>
            </a:pPr>
            <a:endParaRPr lang="en-IN" dirty="0"/>
          </a:p>
          <a:p>
            <a:pPr marL="0" indent="0">
              <a:buNone/>
            </a:pPr>
            <a:r>
              <a:rPr lang="en-US" dirty="0" smtClean="0"/>
              <a:t>Scripting :</a:t>
            </a:r>
            <a:endParaRPr lang="en-IN" dirty="0" smtClean="0"/>
          </a:p>
          <a:p>
            <a:pPr marL="0" indent="0">
              <a:buNone/>
            </a:pPr>
            <a:endParaRPr lang="en-IN" dirty="0"/>
          </a:p>
          <a:p>
            <a:pPr marL="0" indent="0">
              <a:buNone/>
            </a:pPr>
            <a:r>
              <a:rPr lang="en-IN" dirty="0" smtClean="0"/>
              <a:t>Web </a:t>
            </a:r>
            <a:r>
              <a:rPr lang="en-IN" dirty="0"/>
              <a:t>Scripting - Client side (VB Script, Java Script, PHP) </a:t>
            </a:r>
            <a:endParaRPr lang="en-IN" dirty="0" smtClean="0"/>
          </a:p>
          <a:p>
            <a:pPr marL="0" indent="0">
              <a:buNone/>
            </a:pPr>
            <a:r>
              <a:rPr lang="en-IN" dirty="0" smtClean="0"/>
              <a:t>Server side(ASP</a:t>
            </a:r>
            <a:r>
              <a:rPr lang="en-IN" dirty="0"/>
              <a:t>, JSP, PHP</a:t>
            </a:r>
            <a:r>
              <a:rPr lang="en-IN" dirty="0" smtClean="0"/>
              <a:t>) </a:t>
            </a:r>
          </a:p>
          <a:p>
            <a:endParaRPr lang="en-IN" dirty="0"/>
          </a:p>
        </p:txBody>
      </p:sp>
    </p:spTree>
    <p:extLst>
      <p:ext uri="{BB962C8B-B14F-4D97-AF65-F5344CB8AC3E}">
        <p14:creationId xmlns:p14="http://schemas.microsoft.com/office/powerpoint/2010/main" val="6005671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Web 2.0 (for social networking) </a:t>
            </a:r>
          </a:p>
        </p:txBody>
      </p:sp>
      <p:sp>
        <p:nvSpPr>
          <p:cNvPr id="3" name="Content Placeholder 2"/>
          <p:cNvSpPr>
            <a:spLocks noGrp="1"/>
          </p:cNvSpPr>
          <p:nvPr>
            <p:ph idx="1"/>
          </p:nvPr>
        </p:nvSpPr>
        <p:spPr/>
        <p:txBody>
          <a:bodyPr/>
          <a:lstStyle/>
          <a:p>
            <a:r>
              <a:rPr lang="en-IN" dirty="0" smtClean="0"/>
              <a:t>- </a:t>
            </a:r>
            <a:r>
              <a:rPr lang="en-IN" dirty="0"/>
              <a:t>A Web 2.0 site may allow users to interact and collaborate with each other in a </a:t>
            </a:r>
            <a:r>
              <a:rPr lang="en-IN" dirty="0">
                <a:hlinkClick r:id="rId2" tooltip="Social media"/>
              </a:rPr>
              <a:t>social media</a:t>
            </a:r>
            <a:r>
              <a:rPr lang="en-IN" dirty="0"/>
              <a:t> dialogue as creators of </a:t>
            </a:r>
            <a:r>
              <a:rPr lang="en-IN" dirty="0">
                <a:hlinkClick r:id="rId3" tooltip="User-generated content"/>
              </a:rPr>
              <a:t>user-generated content</a:t>
            </a:r>
            <a:r>
              <a:rPr lang="en-IN" dirty="0"/>
              <a:t> in a </a:t>
            </a:r>
            <a:r>
              <a:rPr lang="en-IN" dirty="0">
                <a:hlinkClick r:id="rId4" tooltip="Virtual community"/>
              </a:rPr>
              <a:t>virtual </a:t>
            </a:r>
            <a:r>
              <a:rPr lang="en-IN" dirty="0" smtClean="0">
                <a:hlinkClick r:id="rId4" tooltip="Virtual community"/>
              </a:rPr>
              <a:t>community</a:t>
            </a:r>
            <a:endParaRPr lang="en-IN" dirty="0" smtClean="0"/>
          </a:p>
          <a:p>
            <a:endParaRPr lang="en-US" dirty="0"/>
          </a:p>
          <a:p>
            <a:r>
              <a:rPr lang="en-IN" dirty="0"/>
              <a:t>Examples of Web 2.0 include </a:t>
            </a:r>
            <a:r>
              <a:rPr lang="en-IN" dirty="0">
                <a:hlinkClick r:id="rId5" tooltip="Social networking site"/>
              </a:rPr>
              <a:t>social networking sites</a:t>
            </a:r>
            <a:r>
              <a:rPr lang="en-IN" dirty="0"/>
              <a:t>, </a:t>
            </a:r>
            <a:r>
              <a:rPr lang="en-IN" dirty="0">
                <a:hlinkClick r:id="rId6" tooltip="Blog"/>
              </a:rPr>
              <a:t>blogs</a:t>
            </a:r>
            <a:r>
              <a:rPr lang="en-IN" dirty="0"/>
              <a:t>, </a:t>
            </a:r>
            <a:r>
              <a:rPr lang="en-IN" dirty="0">
                <a:hlinkClick r:id="rId7" tooltip="Wiki"/>
              </a:rPr>
              <a:t>wikis</a:t>
            </a:r>
            <a:r>
              <a:rPr lang="en-IN" dirty="0"/>
              <a:t>, </a:t>
            </a:r>
            <a:r>
              <a:rPr lang="en-IN" dirty="0">
                <a:hlinkClick r:id="rId8" tooltip="Video sharing"/>
              </a:rPr>
              <a:t>video sharing</a:t>
            </a:r>
            <a:r>
              <a:rPr lang="en-IN" dirty="0"/>
              <a:t> sites,</a:t>
            </a:r>
          </a:p>
          <a:p>
            <a:endParaRPr lang="en-IN" dirty="0"/>
          </a:p>
        </p:txBody>
      </p:sp>
    </p:spTree>
    <p:extLst>
      <p:ext uri="{BB962C8B-B14F-4D97-AF65-F5344CB8AC3E}">
        <p14:creationId xmlns:p14="http://schemas.microsoft.com/office/powerpoint/2010/main" val="246941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8" t="12922" r="62299" b="9577"/>
          <a:stretch/>
        </p:blipFill>
        <p:spPr bwMode="auto">
          <a:xfrm>
            <a:off x="305332" y="332656"/>
            <a:ext cx="6858956" cy="638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53926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hosting</a:t>
            </a:r>
            <a:endParaRPr lang="en-IN" dirty="0"/>
          </a:p>
        </p:txBody>
      </p:sp>
      <p:sp>
        <p:nvSpPr>
          <p:cNvPr id="3" name="Content Placeholder 2"/>
          <p:cNvSpPr>
            <a:spLocks noGrp="1"/>
          </p:cNvSpPr>
          <p:nvPr>
            <p:ph idx="1"/>
          </p:nvPr>
        </p:nvSpPr>
        <p:spPr/>
        <p:txBody>
          <a:bodyPr/>
          <a:lstStyle/>
          <a:p>
            <a:pPr algn="just"/>
            <a:r>
              <a:rPr lang="en-IN" dirty="0"/>
              <a:t>Web Hosting - A </a:t>
            </a:r>
            <a:r>
              <a:rPr lang="en-IN" b="1" dirty="0"/>
              <a:t>web hosting service</a:t>
            </a:r>
            <a:r>
              <a:rPr lang="en-IN" dirty="0"/>
              <a:t> is a type of </a:t>
            </a:r>
            <a:r>
              <a:rPr lang="en-IN" dirty="0">
                <a:hlinkClick r:id="rId2" tooltip="Internet hosting service"/>
              </a:rPr>
              <a:t>Internet hosting service</a:t>
            </a:r>
            <a:r>
              <a:rPr lang="en-IN" dirty="0"/>
              <a:t> that allows individuals and organizations to make their </a:t>
            </a:r>
            <a:r>
              <a:rPr lang="en-IN" dirty="0">
                <a:hlinkClick r:id="rId3" tooltip="Website"/>
              </a:rPr>
              <a:t>website</a:t>
            </a:r>
            <a:r>
              <a:rPr lang="en-IN" dirty="0"/>
              <a:t> accessible via the </a:t>
            </a:r>
            <a:r>
              <a:rPr lang="en-IN" dirty="0">
                <a:hlinkClick r:id="rId4" tooltip="World Wide Web"/>
              </a:rPr>
              <a:t>World Wide Web</a:t>
            </a:r>
            <a:r>
              <a:rPr lang="en-IN" dirty="0"/>
              <a:t>. Web hosts are companies that provide space on a </a:t>
            </a:r>
            <a:r>
              <a:rPr lang="en-IN" dirty="0">
                <a:hlinkClick r:id="rId5" tooltip="Server (computing)"/>
              </a:rPr>
              <a:t>server</a:t>
            </a:r>
            <a:r>
              <a:rPr lang="en-IN" dirty="0"/>
              <a:t> owned or leased for use by clients</a:t>
            </a:r>
          </a:p>
          <a:p>
            <a:endParaRPr lang="en-IN" dirty="0"/>
          </a:p>
        </p:txBody>
      </p:sp>
    </p:spTree>
    <p:extLst>
      <p:ext uri="{BB962C8B-B14F-4D97-AF65-F5344CB8AC3E}">
        <p14:creationId xmlns:p14="http://schemas.microsoft.com/office/powerpoint/2010/main" val="9891199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Standards</a:t>
            </a:r>
            <a:endParaRPr lang="en-IN" dirty="0"/>
          </a:p>
        </p:txBody>
      </p:sp>
      <p:sp>
        <p:nvSpPr>
          <p:cNvPr id="3" name="Content Placeholder 2"/>
          <p:cNvSpPr>
            <a:spLocks noGrp="1"/>
          </p:cNvSpPr>
          <p:nvPr>
            <p:ph idx="1"/>
          </p:nvPr>
        </p:nvSpPr>
        <p:spPr/>
        <p:txBody>
          <a:bodyPr/>
          <a:lstStyle/>
          <a:p>
            <a:r>
              <a:rPr lang="en-IN" b="1" dirty="0"/>
              <a:t>Open Standards</a:t>
            </a:r>
          </a:p>
          <a:p>
            <a:r>
              <a:rPr lang="en-IN" dirty="0"/>
              <a:t>Introduction to open standards and its advantage in development of inter-operable environment.</a:t>
            </a:r>
          </a:p>
        </p:txBody>
      </p:sp>
    </p:spTree>
    <p:extLst>
      <p:ext uri="{BB962C8B-B14F-4D97-AF65-F5344CB8AC3E}">
        <p14:creationId xmlns:p14="http://schemas.microsoft.com/office/powerpoint/2010/main" val="8747923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Open Source Concepts</a:t>
            </a:r>
            <a:br>
              <a:rPr lang="en-IN" b="1" dirty="0"/>
            </a:b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676183555"/>
              </p:ext>
            </p:extLst>
          </p:nvPr>
        </p:nvGraphicFramePr>
        <p:xfrm>
          <a:off x="1187624" y="1844824"/>
          <a:ext cx="6696744" cy="2966720"/>
        </p:xfrm>
        <a:graphic>
          <a:graphicData uri="http://schemas.openxmlformats.org/drawingml/2006/table">
            <a:tbl>
              <a:tblPr firstRow="1" bandRow="1">
                <a:tableStyleId>{5C22544A-7EE6-4342-B048-85BDC9FD1C3A}</a:tableStyleId>
              </a:tblPr>
              <a:tblGrid>
                <a:gridCol w="6696744"/>
              </a:tblGrid>
              <a:tr h="370840">
                <a:tc>
                  <a:txBody>
                    <a:bodyPr/>
                    <a:lstStyle/>
                    <a:p>
                      <a:r>
                        <a:rPr lang="en-IN" dirty="0" smtClean="0"/>
                        <a:t>Proprietary </a:t>
                      </a:r>
                      <a:endParaRPr lang="en-IN" dirty="0"/>
                    </a:p>
                  </a:txBody>
                  <a:tcPr/>
                </a:tc>
              </a:tr>
              <a:tr h="370840">
                <a:tc>
                  <a:txBody>
                    <a:bodyPr/>
                    <a:lstStyle/>
                    <a:p>
                      <a:r>
                        <a:rPr lang="en-US" dirty="0" smtClean="0"/>
                        <a:t>Privately owned or controlled</a:t>
                      </a:r>
                      <a:endParaRPr lang="en-IN" dirty="0"/>
                    </a:p>
                  </a:txBody>
                  <a:tcPr/>
                </a:tc>
              </a:tr>
              <a:tr h="370840">
                <a:tc>
                  <a:txBody>
                    <a:bodyPr/>
                    <a:lstStyle/>
                    <a:p>
                      <a:r>
                        <a:rPr lang="en-US" dirty="0" smtClean="0"/>
                        <a:t>Source Code is generally kept secret</a:t>
                      </a:r>
                      <a:endParaRPr lang="en-IN" dirty="0"/>
                    </a:p>
                  </a:txBody>
                  <a:tcPr/>
                </a:tc>
              </a:tr>
              <a:tr h="370840">
                <a:tc>
                  <a:txBody>
                    <a:bodyPr/>
                    <a:lstStyle/>
                    <a:p>
                      <a:r>
                        <a:rPr lang="en-US" dirty="0" smtClean="0"/>
                        <a:t>A compiled version is given</a:t>
                      </a:r>
                      <a:r>
                        <a:rPr lang="en-US" baseline="0" dirty="0" smtClean="0"/>
                        <a:t> to the user</a:t>
                      </a:r>
                      <a:endParaRPr lang="en-IN" dirty="0"/>
                    </a:p>
                  </a:txBody>
                  <a:tcPr/>
                </a:tc>
              </a:tr>
              <a:tr h="370840">
                <a:tc>
                  <a:txBody>
                    <a:bodyPr/>
                    <a:lstStyle/>
                    <a:p>
                      <a:r>
                        <a:rPr lang="en-US" dirty="0" smtClean="0"/>
                        <a:t>Such products are legal </a:t>
                      </a:r>
                      <a:endParaRPr lang="en-IN" dirty="0"/>
                    </a:p>
                  </a:txBody>
                  <a:tcPr/>
                </a:tc>
              </a:tr>
              <a:tr h="370840">
                <a:tc>
                  <a:txBody>
                    <a:bodyPr/>
                    <a:lstStyle/>
                    <a:p>
                      <a:r>
                        <a:rPr lang="en-US" dirty="0" smtClean="0"/>
                        <a:t>User does not have the ability to study and modify</a:t>
                      </a:r>
                      <a:endParaRPr lang="en-IN" dirty="0"/>
                    </a:p>
                  </a:txBody>
                  <a:tcPr/>
                </a:tc>
              </a:tr>
              <a:tr h="370840">
                <a:tc>
                  <a:txBody>
                    <a:bodyPr/>
                    <a:lstStyle/>
                    <a:p>
                      <a:r>
                        <a:rPr lang="en-US" dirty="0" smtClean="0"/>
                        <a:t>Cannot be copied &amp; provided</a:t>
                      </a:r>
                      <a:r>
                        <a:rPr lang="en-US" baseline="0" dirty="0" smtClean="0"/>
                        <a:t> to 3</a:t>
                      </a:r>
                      <a:r>
                        <a:rPr lang="en-US" baseline="30000" dirty="0" smtClean="0"/>
                        <a:t>rd</a:t>
                      </a:r>
                      <a:r>
                        <a:rPr lang="en-US" baseline="0" dirty="0" smtClean="0"/>
                        <a:t> parties</a:t>
                      </a:r>
                      <a:endParaRPr lang="en-IN" dirty="0"/>
                    </a:p>
                  </a:txBody>
                  <a:tcPr/>
                </a:tc>
              </a:tr>
              <a:tr h="370840">
                <a:tc>
                  <a:txBody>
                    <a:bodyPr/>
                    <a:lstStyle/>
                    <a:p>
                      <a:r>
                        <a:rPr lang="en-US" dirty="0" smtClean="0"/>
                        <a:t>User cannot make and release improvements</a:t>
                      </a:r>
                      <a:endParaRPr lang="en-IN" dirty="0"/>
                    </a:p>
                  </a:txBody>
                  <a:tcPr/>
                </a:tc>
              </a:tr>
            </a:tbl>
          </a:graphicData>
        </a:graphic>
      </p:graphicFrame>
    </p:spTree>
    <p:extLst>
      <p:ext uri="{BB962C8B-B14F-4D97-AF65-F5344CB8AC3E}">
        <p14:creationId xmlns:p14="http://schemas.microsoft.com/office/powerpoint/2010/main" val="12675715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Software</a:t>
            </a:r>
            <a:endParaRPr lang="en-IN" dirty="0"/>
          </a:p>
        </p:txBody>
      </p:sp>
      <p:sp>
        <p:nvSpPr>
          <p:cNvPr id="5" name="Content Placeholder 4"/>
          <p:cNvSpPr>
            <a:spLocks noGrp="1"/>
          </p:cNvSpPr>
          <p:nvPr>
            <p:ph idx="1"/>
          </p:nvPr>
        </p:nvSpPr>
        <p:spPr/>
        <p:txBody>
          <a:bodyPr/>
          <a:lstStyle/>
          <a:p>
            <a:endParaRPr lang="en-IN"/>
          </a:p>
        </p:txBody>
      </p:sp>
    </p:spTree>
    <p:extLst>
      <p:ext uri="{BB962C8B-B14F-4D97-AF65-F5344CB8AC3E}">
        <p14:creationId xmlns:p14="http://schemas.microsoft.com/office/powerpoint/2010/main" val="12448598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Freeware</a:t>
            </a:r>
          </a:p>
        </p:txBody>
      </p:sp>
      <p:sp>
        <p:nvSpPr>
          <p:cNvPr id="3" name="Content Placeholder 2"/>
          <p:cNvSpPr>
            <a:spLocks noGrp="1"/>
          </p:cNvSpPr>
          <p:nvPr>
            <p:ph idx="1"/>
          </p:nvPr>
        </p:nvSpPr>
        <p:spPr/>
        <p:txBody>
          <a:bodyPr/>
          <a:lstStyle/>
          <a:p>
            <a:pPr algn="just">
              <a:lnSpc>
                <a:spcPct val="150000"/>
              </a:lnSpc>
            </a:pPr>
            <a:r>
              <a:rPr lang="en-US" dirty="0" smtClean="0"/>
              <a:t>IS distributed free by the author</a:t>
            </a:r>
          </a:p>
          <a:p>
            <a:pPr algn="just">
              <a:lnSpc>
                <a:spcPct val="150000"/>
              </a:lnSpc>
            </a:pPr>
            <a:r>
              <a:rPr lang="en-US" dirty="0" smtClean="0"/>
              <a:t>Although it is available for free but the author retains the copyright</a:t>
            </a:r>
          </a:p>
          <a:p>
            <a:pPr algn="just">
              <a:lnSpc>
                <a:spcPct val="150000"/>
              </a:lnSpc>
            </a:pPr>
            <a:r>
              <a:rPr lang="en-US" dirty="0" smtClean="0"/>
              <a:t>It cannot be altered or sold</a:t>
            </a:r>
            <a:endParaRPr lang="en-IN" dirty="0"/>
          </a:p>
        </p:txBody>
      </p:sp>
    </p:spTree>
    <p:extLst>
      <p:ext uri="{BB962C8B-B14F-4D97-AF65-F5344CB8AC3E}">
        <p14:creationId xmlns:p14="http://schemas.microsoft.com/office/powerpoint/2010/main" val="27800094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Shareware</a:t>
            </a:r>
          </a:p>
        </p:txBody>
      </p:sp>
      <p:sp>
        <p:nvSpPr>
          <p:cNvPr id="3" name="Content Placeholder 2"/>
          <p:cNvSpPr>
            <a:spLocks noGrp="1"/>
          </p:cNvSpPr>
          <p:nvPr>
            <p:ph idx="1"/>
          </p:nvPr>
        </p:nvSpPr>
        <p:spPr/>
        <p:txBody>
          <a:bodyPr/>
          <a:lstStyle/>
          <a:p>
            <a:r>
              <a:rPr lang="en-US" dirty="0" smtClean="0"/>
              <a:t>Shareware is distributed freely but with certain conditions</a:t>
            </a:r>
          </a:p>
          <a:p>
            <a:r>
              <a:rPr lang="en-US" dirty="0" smtClean="0"/>
              <a:t>It is distributed free on trial basis with the understanding that the user may have to pay later</a:t>
            </a:r>
          </a:p>
          <a:p>
            <a:endParaRPr lang="en-IN" dirty="0"/>
          </a:p>
        </p:txBody>
      </p:sp>
    </p:spTree>
    <p:extLst>
      <p:ext uri="{BB962C8B-B14F-4D97-AF65-F5344CB8AC3E}">
        <p14:creationId xmlns:p14="http://schemas.microsoft.com/office/powerpoint/2010/main" val="10698952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FLOSS/FOSS</a:t>
            </a:r>
            <a:endParaRPr lang="en-IN" dirty="0"/>
          </a:p>
        </p:txBody>
      </p:sp>
      <p:sp>
        <p:nvSpPr>
          <p:cNvPr id="3" name="Content Placeholder 2"/>
          <p:cNvSpPr>
            <a:spLocks noGrp="1"/>
          </p:cNvSpPr>
          <p:nvPr>
            <p:ph idx="1"/>
          </p:nvPr>
        </p:nvSpPr>
        <p:spPr/>
        <p:txBody>
          <a:bodyPr/>
          <a:lstStyle/>
          <a:p>
            <a:r>
              <a:rPr lang="en-US" dirty="0" smtClean="0"/>
              <a:t>Free/Liberal/Open/Source/Software</a:t>
            </a:r>
          </a:p>
          <a:p>
            <a:r>
              <a:rPr lang="en-US" dirty="0" smtClean="0"/>
              <a:t>The term  is used for free software and open source where free means cost free software.</a:t>
            </a:r>
          </a:p>
          <a:p>
            <a:r>
              <a:rPr lang="en-US" dirty="0" smtClean="0"/>
              <a:t>Liberal means liberty to change</a:t>
            </a:r>
          </a:p>
          <a:p>
            <a:r>
              <a:rPr lang="en-US" dirty="0" smtClean="0"/>
              <a:t>Code or patch files are available openly to fix the bugs and for further development</a:t>
            </a:r>
            <a:endParaRPr lang="en-IN" dirty="0"/>
          </a:p>
        </p:txBody>
      </p:sp>
    </p:spTree>
    <p:extLst>
      <p:ext uri="{BB962C8B-B14F-4D97-AF65-F5344CB8AC3E}">
        <p14:creationId xmlns:p14="http://schemas.microsoft.com/office/powerpoint/2010/main" val="23943433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GNU</a:t>
            </a:r>
          </a:p>
        </p:txBody>
      </p:sp>
      <p:sp>
        <p:nvSpPr>
          <p:cNvPr id="3" name="Content Placeholder 2"/>
          <p:cNvSpPr>
            <a:spLocks noGrp="1"/>
          </p:cNvSpPr>
          <p:nvPr>
            <p:ph idx="1"/>
          </p:nvPr>
        </p:nvSpPr>
        <p:spPr/>
        <p:txBody>
          <a:bodyPr/>
          <a:lstStyle/>
          <a:p>
            <a:r>
              <a:rPr lang="en-US" dirty="0" smtClean="0"/>
              <a:t>It is a computer operating system composed entirely of free software. It’s name is a recursive acronym for GNU’s Not Unix which was chosen because it resembled Unix code. </a:t>
            </a:r>
            <a:endParaRPr lang="en-IN" dirty="0"/>
          </a:p>
        </p:txBody>
      </p:sp>
    </p:spTree>
    <p:extLst>
      <p:ext uri="{BB962C8B-B14F-4D97-AF65-F5344CB8AC3E}">
        <p14:creationId xmlns:p14="http://schemas.microsoft.com/office/powerpoint/2010/main" val="6061949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FSF</a:t>
            </a:r>
          </a:p>
        </p:txBody>
      </p:sp>
      <p:sp>
        <p:nvSpPr>
          <p:cNvPr id="3" name="Content Placeholder 2"/>
          <p:cNvSpPr>
            <a:spLocks noGrp="1"/>
          </p:cNvSpPr>
          <p:nvPr>
            <p:ph idx="1"/>
          </p:nvPr>
        </p:nvSpPr>
        <p:spPr/>
        <p:txBody>
          <a:bodyPr/>
          <a:lstStyle/>
          <a:p>
            <a:pPr algn="just"/>
            <a:r>
              <a:rPr lang="en-US" dirty="0" smtClean="0"/>
              <a:t>Free Software Foundation was established in 1985 to promote the development of free software with full rights to use, study, copy, modify and redistribute computer program.</a:t>
            </a:r>
            <a:endParaRPr lang="en-IN" dirty="0"/>
          </a:p>
        </p:txBody>
      </p:sp>
    </p:spTree>
    <p:extLst>
      <p:ext uri="{BB962C8B-B14F-4D97-AF65-F5344CB8AC3E}">
        <p14:creationId xmlns:p14="http://schemas.microsoft.com/office/powerpoint/2010/main" val="40899128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Open Source Initiative</a:t>
            </a:r>
          </a:p>
          <a:p>
            <a:r>
              <a:rPr lang="en-US" dirty="0" smtClean="0"/>
              <a:t>Is a non- profit </a:t>
            </a:r>
            <a:r>
              <a:rPr lang="en-US" dirty="0" err="1" smtClean="0"/>
              <a:t>organisation</a:t>
            </a:r>
            <a:r>
              <a:rPr lang="en-US" dirty="0" smtClean="0"/>
              <a:t> dedicated to managing and promoting Open Source Definition for good of the community</a:t>
            </a:r>
          </a:p>
          <a:p>
            <a:endParaRPr lang="en-US" dirty="0"/>
          </a:p>
          <a:p>
            <a:endParaRPr lang="en-US" dirty="0" smtClean="0"/>
          </a:p>
          <a:p>
            <a:r>
              <a:rPr lang="en-US" dirty="0" smtClean="0"/>
              <a:t>Linux, </a:t>
            </a:r>
            <a:r>
              <a:rPr lang="en-US" dirty="0" err="1" smtClean="0"/>
              <a:t>Firfox</a:t>
            </a:r>
            <a:r>
              <a:rPr lang="en-US" dirty="0" smtClean="0"/>
              <a:t>, Apache HTTP Server, MYSQL, POSTGRESQL, PANGO,PHP. PHYTHON, TOMCAT, OPENOFFICE are examples of Open Source Software</a:t>
            </a:r>
            <a:endParaRPr lang="en-IN" dirty="0"/>
          </a:p>
        </p:txBody>
      </p:sp>
    </p:spTree>
    <p:extLst>
      <p:ext uri="{BB962C8B-B14F-4D97-AF65-F5344CB8AC3E}">
        <p14:creationId xmlns:p14="http://schemas.microsoft.com/office/powerpoint/2010/main" val="211673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47" t="14113" r="33587" b="9374"/>
          <a:stretch/>
        </p:blipFill>
        <p:spPr bwMode="auto">
          <a:xfrm>
            <a:off x="539552" y="260648"/>
            <a:ext cx="8064896" cy="636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94567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W3C</a:t>
            </a:r>
            <a:br>
              <a:rPr lang="en-IN" dirty="0"/>
            </a:br>
            <a:endParaRPr lang="en-IN" dirty="0"/>
          </a:p>
        </p:txBody>
      </p:sp>
      <p:sp>
        <p:nvSpPr>
          <p:cNvPr id="3" name="Content Placeholder 2"/>
          <p:cNvSpPr>
            <a:spLocks noGrp="1"/>
          </p:cNvSpPr>
          <p:nvPr>
            <p:ph idx="1"/>
          </p:nvPr>
        </p:nvSpPr>
        <p:spPr>
          <a:xfrm>
            <a:off x="1463040" y="2119257"/>
            <a:ext cx="6997392" cy="3603812"/>
          </a:xfrm>
        </p:spPr>
        <p:txBody>
          <a:bodyPr>
            <a:normAutofit lnSpcReduction="10000"/>
          </a:bodyPr>
          <a:lstStyle/>
          <a:p>
            <a:pPr>
              <a:lnSpc>
                <a:spcPct val="150000"/>
              </a:lnSpc>
            </a:pPr>
            <a:r>
              <a:rPr lang="en-IN" dirty="0"/>
              <a:t>W3C Stands for the </a:t>
            </a:r>
            <a:r>
              <a:rPr lang="en-IN" b="1" dirty="0"/>
              <a:t>World Wide Web Consortium</a:t>
            </a:r>
            <a:endParaRPr lang="en-IN" dirty="0"/>
          </a:p>
          <a:p>
            <a:pPr>
              <a:lnSpc>
                <a:spcPct val="150000"/>
              </a:lnSpc>
            </a:pPr>
            <a:r>
              <a:rPr lang="en-IN" dirty="0"/>
              <a:t>W3C was created in </a:t>
            </a:r>
            <a:r>
              <a:rPr lang="en-IN" b="1" dirty="0"/>
              <a:t>October 1994</a:t>
            </a:r>
            <a:endParaRPr lang="en-IN" dirty="0"/>
          </a:p>
          <a:p>
            <a:pPr>
              <a:lnSpc>
                <a:spcPct val="150000"/>
              </a:lnSpc>
            </a:pPr>
            <a:r>
              <a:rPr lang="en-IN" dirty="0"/>
              <a:t>W3C was created by </a:t>
            </a:r>
            <a:r>
              <a:rPr lang="en-IN" b="1" dirty="0"/>
              <a:t>Tim Berners-Lee</a:t>
            </a:r>
            <a:endParaRPr lang="en-IN" dirty="0"/>
          </a:p>
          <a:p>
            <a:pPr>
              <a:lnSpc>
                <a:spcPct val="150000"/>
              </a:lnSpc>
            </a:pPr>
            <a:r>
              <a:rPr lang="en-IN" dirty="0" smtClean="0"/>
              <a:t>W3C </a:t>
            </a:r>
            <a:r>
              <a:rPr lang="en-IN" dirty="0"/>
              <a:t>is working to </a:t>
            </a:r>
            <a:r>
              <a:rPr lang="en-IN" b="1" dirty="0"/>
              <a:t>Standardize the Web</a:t>
            </a:r>
            <a:endParaRPr lang="en-IN" dirty="0"/>
          </a:p>
          <a:p>
            <a:pPr>
              <a:lnSpc>
                <a:spcPct val="150000"/>
              </a:lnSpc>
            </a:pPr>
            <a:r>
              <a:rPr lang="en-IN" dirty="0"/>
              <a:t>W3C creates and maintains </a:t>
            </a:r>
            <a:r>
              <a:rPr lang="en-IN" b="1" dirty="0"/>
              <a:t>WWW Standards</a:t>
            </a:r>
            <a:endParaRPr lang="en-IN" dirty="0"/>
          </a:p>
          <a:p>
            <a:pPr>
              <a:lnSpc>
                <a:spcPct val="150000"/>
              </a:lnSpc>
            </a:pPr>
            <a:r>
              <a:rPr lang="en-IN" dirty="0"/>
              <a:t>W3C Standards are called </a:t>
            </a:r>
            <a:r>
              <a:rPr lang="en-IN" b="1" dirty="0"/>
              <a:t>W3C Recommendations</a:t>
            </a:r>
            <a:endParaRPr lang="en-IN" dirty="0"/>
          </a:p>
        </p:txBody>
      </p:sp>
    </p:spTree>
    <p:extLst>
      <p:ext uri="{BB962C8B-B14F-4D97-AF65-F5344CB8AC3E}">
        <p14:creationId xmlns:p14="http://schemas.microsoft.com/office/powerpoint/2010/main" val="242106580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W3C</a:t>
            </a:r>
            <a:endParaRPr lang="en-IN" dirty="0"/>
          </a:p>
        </p:txBody>
      </p:sp>
      <p:sp>
        <p:nvSpPr>
          <p:cNvPr id="3" name="Content Placeholder 2"/>
          <p:cNvSpPr>
            <a:spLocks noGrp="1"/>
          </p:cNvSpPr>
          <p:nvPr>
            <p:ph idx="1"/>
          </p:nvPr>
        </p:nvSpPr>
        <p:spPr/>
        <p:txBody>
          <a:bodyPr/>
          <a:lstStyle/>
          <a:p>
            <a:pPr marL="0" indent="0">
              <a:buNone/>
            </a:pPr>
            <a:r>
              <a:rPr lang="en-IN" dirty="0"/>
              <a:t>Some well known members are:</a:t>
            </a:r>
          </a:p>
          <a:p>
            <a:r>
              <a:rPr lang="en-IN" dirty="0"/>
              <a:t>IBM</a:t>
            </a:r>
          </a:p>
          <a:p>
            <a:r>
              <a:rPr lang="en-IN" dirty="0"/>
              <a:t>Microsoft</a:t>
            </a:r>
          </a:p>
          <a:p>
            <a:r>
              <a:rPr lang="en-IN" dirty="0"/>
              <a:t>America Online</a:t>
            </a:r>
          </a:p>
          <a:p>
            <a:r>
              <a:rPr lang="en-IN" dirty="0"/>
              <a:t>Apple</a:t>
            </a:r>
          </a:p>
          <a:p>
            <a:r>
              <a:rPr lang="en-IN" dirty="0"/>
              <a:t>Adobe</a:t>
            </a:r>
          </a:p>
          <a:p>
            <a:r>
              <a:rPr lang="en-IN" dirty="0"/>
              <a:t>Macromedia</a:t>
            </a:r>
          </a:p>
          <a:p>
            <a:r>
              <a:rPr lang="en-IN" dirty="0"/>
              <a:t>Sun Microsystems</a:t>
            </a:r>
          </a:p>
          <a:p>
            <a:endParaRPr lang="en-IN" dirty="0"/>
          </a:p>
        </p:txBody>
      </p:sp>
    </p:spTree>
    <p:extLst>
      <p:ext uri="{BB962C8B-B14F-4D97-AF65-F5344CB8AC3E}">
        <p14:creationId xmlns:p14="http://schemas.microsoft.com/office/powerpoint/2010/main" val="4704368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W3C</a:t>
            </a:r>
            <a:endParaRPr lang="en-IN" dirty="0"/>
          </a:p>
        </p:txBody>
      </p:sp>
      <p:sp>
        <p:nvSpPr>
          <p:cNvPr id="3" name="Content Placeholder 2"/>
          <p:cNvSpPr>
            <a:spLocks noGrp="1"/>
          </p:cNvSpPr>
          <p:nvPr>
            <p:ph idx="1"/>
          </p:nvPr>
        </p:nvSpPr>
        <p:spPr/>
        <p:txBody>
          <a:bodyPr/>
          <a:lstStyle/>
          <a:p>
            <a:pPr algn="just">
              <a:lnSpc>
                <a:spcPct val="150000"/>
              </a:lnSpc>
            </a:pPr>
            <a:r>
              <a:rPr lang="en-IN" dirty="0" smtClean="0"/>
              <a:t>Does development </a:t>
            </a:r>
            <a:r>
              <a:rPr lang="en-IN" dirty="0"/>
              <a:t>of Web specifications (called "Recommendations") that describe communication protocols (like HTML and XML)</a:t>
            </a:r>
          </a:p>
        </p:txBody>
      </p:sp>
    </p:spTree>
    <p:extLst>
      <p:ext uri="{BB962C8B-B14F-4D97-AF65-F5344CB8AC3E}">
        <p14:creationId xmlns:p14="http://schemas.microsoft.com/office/powerpoint/2010/main" val="17327863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IN" dirty="0"/>
          </a:p>
        </p:txBody>
      </p:sp>
      <p:sp>
        <p:nvSpPr>
          <p:cNvPr id="3" name="Content Placeholder 2"/>
          <p:cNvSpPr>
            <a:spLocks noGrp="1"/>
          </p:cNvSpPr>
          <p:nvPr>
            <p:ph idx="1"/>
          </p:nvPr>
        </p:nvSpPr>
        <p:spPr/>
        <p:txBody>
          <a:bodyPr/>
          <a:lstStyle/>
          <a:p>
            <a:r>
              <a:rPr lang="en-IN" b="1" dirty="0"/>
              <a:t>Cloud Computing</a:t>
            </a:r>
          </a:p>
          <a:p>
            <a:r>
              <a:rPr lang="en-IN" dirty="0"/>
              <a:t>Characteristics, layers-client, Application, platform and infrastructure, Deployment </a:t>
            </a:r>
            <a:r>
              <a:rPr lang="en-IN" dirty="0" smtClean="0"/>
              <a:t>models-Private cloud</a:t>
            </a:r>
            <a:r>
              <a:rPr lang="en-IN" dirty="0"/>
              <a:t>, Public cloud, Community cloud and hybrid cloud, Issues- Privacy, Compliance, Security,</a:t>
            </a:r>
          </a:p>
          <a:p>
            <a:r>
              <a:rPr lang="en-IN" dirty="0"/>
              <a:t>Sustainability and abuse.</a:t>
            </a:r>
          </a:p>
        </p:txBody>
      </p:sp>
    </p:spTree>
    <p:extLst>
      <p:ext uri="{BB962C8B-B14F-4D97-AF65-F5344CB8AC3E}">
        <p14:creationId xmlns:p14="http://schemas.microsoft.com/office/powerpoint/2010/main" val="8553717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IN" dirty="0"/>
          </a:p>
        </p:txBody>
      </p:sp>
      <p:sp>
        <p:nvSpPr>
          <p:cNvPr id="3" name="Content Placeholder 2"/>
          <p:cNvSpPr>
            <a:spLocks noGrp="1"/>
          </p:cNvSpPr>
          <p:nvPr>
            <p:ph idx="1"/>
          </p:nvPr>
        </p:nvSpPr>
        <p:spPr/>
        <p:txBody>
          <a:bodyPr/>
          <a:lstStyle/>
          <a:p>
            <a:pPr algn="just">
              <a:lnSpc>
                <a:spcPct val="150000"/>
              </a:lnSpc>
            </a:pPr>
            <a:r>
              <a:rPr lang="en-US" dirty="0" smtClean="0"/>
              <a:t>Cloud computing is internet based development and use of computer technology in which IT related capabilities are provided as services</a:t>
            </a:r>
            <a:endParaRPr lang="en-IN" dirty="0"/>
          </a:p>
        </p:txBody>
      </p:sp>
    </p:spTree>
    <p:extLst>
      <p:ext uri="{BB962C8B-B14F-4D97-AF65-F5344CB8AC3E}">
        <p14:creationId xmlns:p14="http://schemas.microsoft.com/office/powerpoint/2010/main" val="25909189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IN" dirty="0"/>
          </a:p>
        </p:txBody>
      </p:sp>
      <p:sp>
        <p:nvSpPr>
          <p:cNvPr id="3" name="Content Placeholder 2"/>
          <p:cNvSpPr>
            <a:spLocks noGrp="1"/>
          </p:cNvSpPr>
          <p:nvPr>
            <p:ph idx="1"/>
          </p:nvPr>
        </p:nvSpPr>
        <p:spPr/>
        <p:txBody>
          <a:bodyPr/>
          <a:lstStyle/>
          <a:p>
            <a:pPr>
              <a:lnSpc>
                <a:spcPct val="150000"/>
              </a:lnSpc>
            </a:pPr>
            <a:r>
              <a:rPr lang="en-US" dirty="0" smtClean="0"/>
              <a:t>Users of cloud computing do not need to buy additional computer or software instead make subscription to a computing service.</a:t>
            </a:r>
          </a:p>
          <a:p>
            <a:pPr>
              <a:lnSpc>
                <a:spcPct val="150000"/>
              </a:lnSpc>
            </a:pPr>
            <a:r>
              <a:rPr lang="en-US" dirty="0" err="1" smtClean="0"/>
              <a:t>Eg</a:t>
            </a:r>
            <a:r>
              <a:rPr lang="en-US" dirty="0" smtClean="0"/>
              <a:t>. Flicker &amp; </a:t>
            </a:r>
            <a:r>
              <a:rPr lang="en-US" dirty="0" err="1" smtClean="0"/>
              <a:t>Dropbox</a:t>
            </a:r>
            <a:endParaRPr lang="en-IN" dirty="0"/>
          </a:p>
        </p:txBody>
      </p:sp>
    </p:spTree>
    <p:extLst>
      <p:ext uri="{BB962C8B-B14F-4D97-AF65-F5344CB8AC3E}">
        <p14:creationId xmlns:p14="http://schemas.microsoft.com/office/powerpoint/2010/main" val="29434809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t>
            </a:r>
            <a:endParaRPr lang="en-IN" dirty="0"/>
          </a:p>
        </p:txBody>
      </p:sp>
      <p:sp>
        <p:nvSpPr>
          <p:cNvPr id="3" name="Content Placeholder 2"/>
          <p:cNvSpPr>
            <a:spLocks noGrp="1"/>
          </p:cNvSpPr>
          <p:nvPr>
            <p:ph idx="1"/>
          </p:nvPr>
        </p:nvSpPr>
        <p:spPr/>
        <p:txBody>
          <a:bodyPr/>
          <a:lstStyle/>
          <a:p>
            <a:pPr>
              <a:lnSpc>
                <a:spcPct val="150000"/>
              </a:lnSpc>
            </a:pPr>
            <a:r>
              <a:rPr lang="en-US" dirty="0" smtClean="0"/>
              <a:t>Hotmail.com was launched in 1996 and is considered as the first cloud implementation.</a:t>
            </a:r>
          </a:p>
          <a:p>
            <a:pPr>
              <a:lnSpc>
                <a:spcPct val="150000"/>
              </a:lnSpc>
            </a:pPr>
            <a:r>
              <a:rPr lang="en-US" dirty="0" smtClean="0"/>
              <a:t>Twitter, </a:t>
            </a:r>
            <a:r>
              <a:rPr lang="en-US" dirty="0" err="1" smtClean="0"/>
              <a:t>myspace</a:t>
            </a:r>
            <a:r>
              <a:rPr lang="en-US" dirty="0" smtClean="0"/>
              <a:t>, Wikipedia, </a:t>
            </a:r>
            <a:r>
              <a:rPr lang="en-US" dirty="0" err="1" smtClean="0"/>
              <a:t>youtube</a:t>
            </a:r>
            <a:r>
              <a:rPr lang="en-US" dirty="0" smtClean="0"/>
              <a:t>, </a:t>
            </a:r>
            <a:r>
              <a:rPr lang="en-US" dirty="0" err="1" smtClean="0"/>
              <a:t>facebook</a:t>
            </a:r>
            <a:r>
              <a:rPr lang="en-US" dirty="0" smtClean="0"/>
              <a:t>, </a:t>
            </a:r>
            <a:r>
              <a:rPr lang="en-US" dirty="0" err="1" smtClean="0"/>
              <a:t>linkedin</a:t>
            </a:r>
            <a:r>
              <a:rPr lang="en-US" dirty="0" smtClean="0"/>
              <a:t>, </a:t>
            </a:r>
            <a:r>
              <a:rPr lang="en-US" dirty="0" err="1" smtClean="0"/>
              <a:t>google</a:t>
            </a:r>
            <a:r>
              <a:rPr lang="en-US" dirty="0" smtClean="0"/>
              <a:t> docs, blogger are examples of cloud computing</a:t>
            </a:r>
            <a:endParaRPr lang="en-IN" dirty="0"/>
          </a:p>
        </p:txBody>
      </p:sp>
    </p:spTree>
    <p:extLst>
      <p:ext uri="{BB962C8B-B14F-4D97-AF65-F5344CB8AC3E}">
        <p14:creationId xmlns:p14="http://schemas.microsoft.com/office/powerpoint/2010/main" val="19032530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Characteristics of cloud computing</a:t>
            </a:r>
            <a:endParaRPr lang="en-IN" dirty="0"/>
          </a:p>
        </p:txBody>
      </p:sp>
      <p:sp>
        <p:nvSpPr>
          <p:cNvPr id="3" name="Content Placeholder 2"/>
          <p:cNvSpPr>
            <a:spLocks noGrp="1"/>
          </p:cNvSpPr>
          <p:nvPr>
            <p:ph idx="1"/>
          </p:nvPr>
        </p:nvSpPr>
        <p:spPr/>
        <p:txBody>
          <a:bodyPr/>
          <a:lstStyle/>
          <a:p>
            <a:pPr>
              <a:lnSpc>
                <a:spcPct val="150000"/>
              </a:lnSpc>
            </a:pPr>
            <a:r>
              <a:rPr lang="en-US" dirty="0" smtClean="0"/>
              <a:t>On demand self service</a:t>
            </a:r>
          </a:p>
          <a:p>
            <a:pPr>
              <a:lnSpc>
                <a:spcPct val="150000"/>
              </a:lnSpc>
            </a:pPr>
            <a:r>
              <a:rPr lang="en-US" dirty="0" smtClean="0"/>
              <a:t>Broad network access</a:t>
            </a:r>
          </a:p>
          <a:p>
            <a:pPr>
              <a:lnSpc>
                <a:spcPct val="150000"/>
              </a:lnSpc>
            </a:pPr>
            <a:r>
              <a:rPr lang="en-US" dirty="0" smtClean="0"/>
              <a:t>Resource pooling</a:t>
            </a:r>
          </a:p>
          <a:p>
            <a:pPr marL="0" indent="0">
              <a:buNone/>
            </a:pPr>
            <a:endParaRPr lang="en-IN" dirty="0"/>
          </a:p>
        </p:txBody>
      </p:sp>
    </p:spTree>
    <p:extLst>
      <p:ext uri="{BB962C8B-B14F-4D97-AF65-F5344CB8AC3E}">
        <p14:creationId xmlns:p14="http://schemas.microsoft.com/office/powerpoint/2010/main" val="20221135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cloud computing</a:t>
            </a:r>
            <a:endParaRPr lang="en-IN" dirty="0"/>
          </a:p>
        </p:txBody>
      </p:sp>
      <p:sp>
        <p:nvSpPr>
          <p:cNvPr id="3" name="Content Placeholder 2"/>
          <p:cNvSpPr>
            <a:spLocks noGrp="1"/>
          </p:cNvSpPr>
          <p:nvPr>
            <p:ph idx="1"/>
          </p:nvPr>
        </p:nvSpPr>
        <p:spPr/>
        <p:txBody>
          <a:bodyPr>
            <a:normAutofit/>
          </a:bodyPr>
          <a:lstStyle/>
          <a:p>
            <a:pPr algn="just"/>
            <a:r>
              <a:rPr lang="en-IN" b="1" dirty="0"/>
              <a:t>Reduced cost:</a:t>
            </a:r>
            <a:r>
              <a:rPr lang="en-IN" dirty="0"/>
              <a:t> Cloud computing can reduce both capital expense (</a:t>
            </a:r>
            <a:r>
              <a:rPr lang="en-IN" dirty="0" err="1"/>
              <a:t>CapEx</a:t>
            </a:r>
            <a:r>
              <a:rPr lang="en-IN" dirty="0"/>
              <a:t>) and operating expense (</a:t>
            </a:r>
            <a:r>
              <a:rPr lang="en-IN" dirty="0" err="1"/>
              <a:t>OpEx</a:t>
            </a:r>
            <a:r>
              <a:rPr lang="en-IN" dirty="0"/>
              <a:t>) costs because resources are only acquired when needed and are only paid for when used.</a:t>
            </a:r>
          </a:p>
          <a:p>
            <a:pPr algn="just"/>
            <a:r>
              <a:rPr lang="en-IN" b="1" dirty="0"/>
              <a:t>Refined usage of personnel:</a:t>
            </a:r>
            <a:r>
              <a:rPr lang="en-IN" dirty="0"/>
              <a:t> Using cloud computing frees valuable personnel allowing them to focus on delivering value rather than maintaining hardware and software.</a:t>
            </a:r>
          </a:p>
          <a:p>
            <a:pPr>
              <a:tabLst>
                <a:tab pos="3324225" algn="l"/>
              </a:tabLst>
            </a:pPr>
            <a:endParaRPr lang="en-IN" dirty="0"/>
          </a:p>
        </p:txBody>
      </p:sp>
    </p:spTree>
    <p:extLst>
      <p:ext uri="{BB962C8B-B14F-4D97-AF65-F5344CB8AC3E}">
        <p14:creationId xmlns:p14="http://schemas.microsoft.com/office/powerpoint/2010/main" val="15265558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757142"/>
            <a:ext cx="6912768" cy="6256055"/>
          </a:xfrm>
          <a:prstGeom prst="rect">
            <a:avLst/>
          </a:prstGeom>
        </p:spPr>
      </p:pic>
    </p:spTree>
    <p:extLst>
      <p:ext uri="{BB962C8B-B14F-4D97-AF65-F5344CB8AC3E}">
        <p14:creationId xmlns:p14="http://schemas.microsoft.com/office/powerpoint/2010/main" val="3459523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7" t="29584" r="43895" b="19153"/>
          <a:stretch/>
        </p:blipFill>
        <p:spPr bwMode="auto">
          <a:xfrm>
            <a:off x="241229" y="1556792"/>
            <a:ext cx="8902771" cy="4868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06437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a:t>
            </a:r>
            <a:endParaRPr lang="en-IN" dirty="0"/>
          </a:p>
        </p:txBody>
      </p:sp>
      <p:sp>
        <p:nvSpPr>
          <p:cNvPr id="3" name="Content Placeholder 2"/>
          <p:cNvSpPr>
            <a:spLocks noGrp="1"/>
          </p:cNvSpPr>
          <p:nvPr>
            <p:ph idx="1"/>
          </p:nvPr>
        </p:nvSpPr>
        <p:spPr/>
        <p:txBody>
          <a:bodyPr/>
          <a:lstStyle/>
          <a:p>
            <a:r>
              <a:rPr lang="en-IN" b="1" dirty="0" smtClean="0"/>
              <a:t>Infrastructure cloud</a:t>
            </a:r>
          </a:p>
          <a:p>
            <a:r>
              <a:rPr lang="en-IN" b="1" dirty="0" smtClean="0"/>
              <a:t>Content cloud</a:t>
            </a:r>
          </a:p>
          <a:p>
            <a:r>
              <a:rPr lang="en-IN" b="1" dirty="0" smtClean="0"/>
              <a:t>Information </a:t>
            </a:r>
            <a:r>
              <a:rPr lang="en-IN" b="1" dirty="0"/>
              <a:t>cloud</a:t>
            </a:r>
            <a:endParaRPr lang="en-IN" dirty="0"/>
          </a:p>
        </p:txBody>
      </p:sp>
    </p:spTree>
    <p:extLst>
      <p:ext uri="{BB962C8B-B14F-4D97-AF65-F5344CB8AC3E}">
        <p14:creationId xmlns:p14="http://schemas.microsoft.com/office/powerpoint/2010/main" val="16650529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Infrastructure cloud</a:t>
            </a:r>
            <a:br>
              <a:rPr lang="en-IN" b="1" dirty="0"/>
            </a:br>
            <a:endParaRPr lang="en-IN" dirty="0"/>
          </a:p>
        </p:txBody>
      </p:sp>
      <p:sp>
        <p:nvSpPr>
          <p:cNvPr id="3" name="Content Placeholder 2"/>
          <p:cNvSpPr>
            <a:spLocks noGrp="1"/>
          </p:cNvSpPr>
          <p:nvPr>
            <p:ph idx="1"/>
          </p:nvPr>
        </p:nvSpPr>
        <p:spPr>
          <a:xfrm>
            <a:off x="1463040" y="2119257"/>
            <a:ext cx="6196405" cy="3037935"/>
          </a:xfrm>
        </p:spPr>
        <p:txBody>
          <a:bodyPr>
            <a:normAutofit/>
          </a:bodyPr>
          <a:lstStyle/>
          <a:p>
            <a:r>
              <a:rPr lang="en-US" dirty="0" err="1"/>
              <a:t>IaaS</a:t>
            </a:r>
            <a:r>
              <a:rPr lang="en-US" dirty="0"/>
              <a:t> </a:t>
            </a:r>
            <a:endParaRPr lang="en-US" dirty="0" smtClean="0"/>
          </a:p>
          <a:p>
            <a:pPr marL="0" indent="0" algn="just">
              <a:buNone/>
            </a:pPr>
            <a:r>
              <a:rPr lang="en-IN" dirty="0" smtClean="0"/>
              <a:t>It </a:t>
            </a:r>
            <a:r>
              <a:rPr lang="en-IN" dirty="0"/>
              <a:t>consists of the physical assets — servers, network devices, storage disks, </a:t>
            </a:r>
            <a:r>
              <a:rPr lang="en-IN" dirty="0" smtClean="0"/>
              <a:t>etc.</a:t>
            </a:r>
            <a:endParaRPr lang="en-US" dirty="0"/>
          </a:p>
          <a:p>
            <a:pPr marL="0" indent="0" algn="just">
              <a:buNone/>
            </a:pPr>
            <a:r>
              <a:rPr lang="en-US" dirty="0" smtClean="0"/>
              <a:t>Rather </a:t>
            </a:r>
            <a:r>
              <a:rPr lang="en-US" dirty="0"/>
              <a:t>than purchasing servers, software, data center space or network equipment, clients instead buy those resources as a fully outsourced service. </a:t>
            </a:r>
          </a:p>
          <a:p>
            <a:endParaRPr lang="en-IN" dirty="0"/>
          </a:p>
        </p:txBody>
      </p:sp>
      <p:sp>
        <p:nvSpPr>
          <p:cNvPr id="4" name="Rectangle 3"/>
          <p:cNvSpPr/>
          <p:nvPr/>
        </p:nvSpPr>
        <p:spPr>
          <a:xfrm>
            <a:off x="899592" y="5229200"/>
            <a:ext cx="727280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IN" dirty="0"/>
              <a:t>. </a:t>
            </a:r>
            <a:r>
              <a:rPr lang="en-IN" b="1" i="1" dirty="0"/>
              <a:t>Infrastructure as a Service</a:t>
            </a:r>
            <a:r>
              <a:rPr lang="en-IN" b="1" dirty="0"/>
              <a:t> (</a:t>
            </a:r>
            <a:r>
              <a:rPr lang="en-IN" b="1" dirty="0" err="1"/>
              <a:t>IaaS</a:t>
            </a:r>
            <a:r>
              <a:rPr lang="en-IN" b="1" dirty="0"/>
              <a:t>)</a:t>
            </a:r>
            <a:r>
              <a:rPr lang="en-IN" dirty="0"/>
              <a:t> has providers such as the IBM® Cloud </a:t>
            </a:r>
            <a:r>
              <a:rPr lang="en-US" dirty="0"/>
              <a:t>delivers computer infrastructure, typically a platform virtualization environment, as a service. </a:t>
            </a:r>
          </a:p>
        </p:txBody>
      </p:sp>
    </p:spTree>
    <p:extLst>
      <p:ext uri="{BB962C8B-B14F-4D97-AF65-F5344CB8AC3E}">
        <p14:creationId xmlns:p14="http://schemas.microsoft.com/office/powerpoint/2010/main" val="40134600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Content cloud</a:t>
            </a:r>
            <a:br>
              <a:rPr lang="en-IN" b="1" dirty="0"/>
            </a:br>
            <a:endParaRPr lang="en-IN" dirty="0"/>
          </a:p>
        </p:txBody>
      </p:sp>
      <p:sp>
        <p:nvSpPr>
          <p:cNvPr id="3" name="Content Placeholder 2"/>
          <p:cNvSpPr>
            <a:spLocks noGrp="1"/>
          </p:cNvSpPr>
          <p:nvPr>
            <p:ph idx="1"/>
          </p:nvPr>
        </p:nvSpPr>
        <p:spPr/>
        <p:txBody>
          <a:bodyPr/>
          <a:lstStyle/>
          <a:p>
            <a:pPr algn="just"/>
            <a:r>
              <a:rPr lang="en-IN" dirty="0"/>
              <a:t>It provides the application infrastructure. </a:t>
            </a:r>
            <a:r>
              <a:rPr lang="en-IN" b="1" dirty="0"/>
              <a:t>Platform as a Service (</a:t>
            </a:r>
            <a:r>
              <a:rPr lang="en-IN" b="1" dirty="0" err="1"/>
              <a:t>PaaS</a:t>
            </a:r>
            <a:r>
              <a:rPr lang="en-IN" b="1" dirty="0"/>
              <a:t>) </a:t>
            </a:r>
            <a:r>
              <a:rPr lang="en-IN" dirty="0"/>
              <a:t>provides access to operating systems and associated services. It provides a way to deploy applications to the cloud using programming languages and tools supported by the provider. </a:t>
            </a:r>
          </a:p>
        </p:txBody>
      </p:sp>
      <p:sp>
        <p:nvSpPr>
          <p:cNvPr id="4" name="Rectangle 3"/>
          <p:cNvSpPr/>
          <p:nvPr/>
        </p:nvSpPr>
        <p:spPr>
          <a:xfrm>
            <a:off x="1403648" y="5301208"/>
            <a:ext cx="669674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IN" dirty="0" err="1"/>
              <a:t>PaaS</a:t>
            </a:r>
            <a:r>
              <a:rPr lang="en-IN" dirty="0"/>
              <a:t> has providers such as Amazon's Elastic Compute Cloud (EC2).</a:t>
            </a:r>
          </a:p>
        </p:txBody>
      </p:sp>
    </p:spTree>
    <p:extLst>
      <p:ext uri="{BB962C8B-B14F-4D97-AF65-F5344CB8AC3E}">
        <p14:creationId xmlns:p14="http://schemas.microsoft.com/office/powerpoint/2010/main" val="38493808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Information cloud</a:t>
            </a:r>
            <a:r>
              <a:rPr lang="en-IN" dirty="0"/>
              <a:t/>
            </a:r>
            <a:br>
              <a:rPr lang="en-IN" dirty="0"/>
            </a:br>
            <a:endParaRPr lang="en-IN" dirty="0"/>
          </a:p>
        </p:txBody>
      </p:sp>
      <p:sp>
        <p:nvSpPr>
          <p:cNvPr id="3" name="Content Placeholder 2"/>
          <p:cNvSpPr>
            <a:spLocks noGrp="1"/>
          </p:cNvSpPr>
          <p:nvPr>
            <p:ph idx="1"/>
          </p:nvPr>
        </p:nvSpPr>
        <p:spPr/>
        <p:txBody>
          <a:bodyPr/>
          <a:lstStyle/>
          <a:p>
            <a:r>
              <a:rPr lang="en-IN" dirty="0"/>
              <a:t>The top layer is the </a:t>
            </a:r>
            <a:r>
              <a:rPr lang="en-IN" i="1" dirty="0"/>
              <a:t>application</a:t>
            </a:r>
            <a:r>
              <a:rPr lang="en-IN" dirty="0"/>
              <a:t> layer, the layer most visualize as the cloud. Applications run here and are provided on demand to users. </a:t>
            </a:r>
            <a:r>
              <a:rPr lang="en-IN" dirty="0" smtClean="0"/>
              <a:t> - </a:t>
            </a:r>
            <a:r>
              <a:rPr lang="en-IN" dirty="0" err="1" smtClean="0"/>
              <a:t>SaaS</a:t>
            </a:r>
            <a:r>
              <a:rPr lang="en-IN" dirty="0" smtClean="0"/>
              <a:t> (Software as a service)</a:t>
            </a:r>
            <a:endParaRPr lang="en-IN" dirty="0"/>
          </a:p>
        </p:txBody>
      </p:sp>
      <p:sp>
        <p:nvSpPr>
          <p:cNvPr id="4" name="Rectangle 3"/>
          <p:cNvSpPr/>
          <p:nvPr/>
        </p:nvSpPr>
        <p:spPr>
          <a:xfrm>
            <a:off x="727110" y="5251740"/>
            <a:ext cx="770485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IN" dirty="0"/>
              <a:t>Software as a Service (</a:t>
            </a:r>
            <a:r>
              <a:rPr lang="en-IN" dirty="0" err="1"/>
              <a:t>SaaS</a:t>
            </a:r>
            <a:r>
              <a:rPr lang="en-IN" dirty="0"/>
              <a:t>) has providers such as Google Pack. Google Pack includes Internet accessible applications, tools such as Calendar, Gmail, Google Talk, Docs, and many more.</a:t>
            </a:r>
          </a:p>
        </p:txBody>
      </p:sp>
    </p:spTree>
    <p:extLst>
      <p:ext uri="{BB962C8B-B14F-4D97-AF65-F5344CB8AC3E}">
        <p14:creationId xmlns:p14="http://schemas.microsoft.com/office/powerpoint/2010/main" val="28834156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a:t>
            </a:r>
            <a:endParaRPr lang="en-IN" dirty="0"/>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11206086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Deployment models</a:t>
            </a:r>
          </a:p>
        </p:txBody>
      </p:sp>
      <p:sp>
        <p:nvSpPr>
          <p:cNvPr id="3" name="Content Placeholder 2"/>
          <p:cNvSpPr>
            <a:spLocks noGrp="1"/>
          </p:cNvSpPr>
          <p:nvPr>
            <p:ph idx="1"/>
          </p:nvPr>
        </p:nvSpPr>
        <p:spPr/>
        <p:txBody>
          <a:bodyPr/>
          <a:lstStyle/>
          <a:p>
            <a:r>
              <a:rPr lang="en-IN" dirty="0" smtClean="0"/>
              <a:t>Private </a:t>
            </a:r>
            <a:r>
              <a:rPr lang="en-IN" dirty="0"/>
              <a:t>cloud, </a:t>
            </a:r>
            <a:endParaRPr lang="en-IN" dirty="0" smtClean="0"/>
          </a:p>
          <a:p>
            <a:r>
              <a:rPr lang="en-IN" dirty="0" smtClean="0"/>
              <a:t>Public </a:t>
            </a:r>
            <a:r>
              <a:rPr lang="en-IN" dirty="0"/>
              <a:t>cloud, </a:t>
            </a:r>
            <a:endParaRPr lang="en-IN" dirty="0" smtClean="0"/>
          </a:p>
          <a:p>
            <a:r>
              <a:rPr lang="en-IN" dirty="0" smtClean="0"/>
              <a:t>Community </a:t>
            </a:r>
            <a:r>
              <a:rPr lang="en-IN" dirty="0"/>
              <a:t>cloud and </a:t>
            </a:r>
            <a:endParaRPr lang="en-IN" dirty="0" smtClean="0"/>
          </a:p>
          <a:p>
            <a:r>
              <a:rPr lang="en-IN" dirty="0" smtClean="0"/>
              <a:t>Hybrid </a:t>
            </a:r>
            <a:r>
              <a:rPr lang="en-IN" dirty="0"/>
              <a:t>cloud</a:t>
            </a:r>
          </a:p>
        </p:txBody>
      </p:sp>
    </p:spTree>
    <p:extLst>
      <p:ext uri="{BB962C8B-B14F-4D97-AF65-F5344CB8AC3E}">
        <p14:creationId xmlns:p14="http://schemas.microsoft.com/office/powerpoint/2010/main" val="37190860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Issues</a:t>
            </a:r>
          </a:p>
        </p:txBody>
      </p:sp>
      <p:sp>
        <p:nvSpPr>
          <p:cNvPr id="3" name="Content Placeholder 2"/>
          <p:cNvSpPr>
            <a:spLocks noGrp="1"/>
          </p:cNvSpPr>
          <p:nvPr>
            <p:ph idx="1"/>
          </p:nvPr>
        </p:nvSpPr>
        <p:spPr/>
        <p:txBody>
          <a:bodyPr/>
          <a:lstStyle/>
          <a:p>
            <a:r>
              <a:rPr lang="en-IN" dirty="0" smtClean="0"/>
              <a:t>Privacy</a:t>
            </a:r>
            <a:r>
              <a:rPr lang="en-IN" dirty="0"/>
              <a:t>, Compliance, Security,</a:t>
            </a:r>
          </a:p>
          <a:p>
            <a:r>
              <a:rPr lang="en-IN" dirty="0"/>
              <a:t>Sustainability and abuse.</a:t>
            </a:r>
          </a:p>
          <a:p>
            <a:endParaRPr lang="en-IN" dirty="0"/>
          </a:p>
        </p:txBody>
      </p:sp>
    </p:spTree>
    <p:extLst>
      <p:ext uri="{BB962C8B-B14F-4D97-AF65-F5344CB8AC3E}">
        <p14:creationId xmlns:p14="http://schemas.microsoft.com/office/powerpoint/2010/main" val="277927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Airtel</a:t>
            </a:r>
            <a:r>
              <a:rPr lang="en-US" dirty="0" smtClean="0"/>
              <a:t> – set for 4G</a:t>
            </a:r>
            <a:endParaRPr lang="en-IN" dirty="0"/>
          </a:p>
        </p:txBody>
      </p:sp>
      <p:sp>
        <p:nvSpPr>
          <p:cNvPr id="3" name="Content Placeholder 2"/>
          <p:cNvSpPr>
            <a:spLocks noGrp="1"/>
          </p:cNvSpPr>
          <p:nvPr>
            <p:ph idx="1"/>
          </p:nvPr>
        </p:nvSpPr>
        <p:spPr/>
        <p:txBody>
          <a:bodyPr>
            <a:normAutofit fontScale="77500" lnSpcReduction="20000"/>
          </a:bodyPr>
          <a:lstStyle/>
          <a:p>
            <a:r>
              <a:rPr lang="en-IN" dirty="0"/>
              <a:t>Kolkata/New Delhi, April 10:   </a:t>
            </a:r>
          </a:p>
          <a:p>
            <a:r>
              <a:rPr lang="en-IN" dirty="0"/>
              <a:t>After Kolkata, </a:t>
            </a:r>
            <a:r>
              <a:rPr lang="en-IN" dirty="0" err="1"/>
              <a:t>Bharti</a:t>
            </a:r>
            <a:r>
              <a:rPr lang="en-IN" dirty="0"/>
              <a:t> </a:t>
            </a:r>
            <a:r>
              <a:rPr lang="en-IN" dirty="0" err="1"/>
              <a:t>Airtel</a:t>
            </a:r>
            <a:r>
              <a:rPr lang="en-IN" dirty="0"/>
              <a:t> will take its fourth generation (4G) technology-based broadband service to Bangalore in the next 30 days. </a:t>
            </a:r>
          </a:p>
          <a:p>
            <a:r>
              <a:rPr lang="en-IN" dirty="0"/>
              <a:t>This will be followed by similar rollouts in Pune and Chandigarh. </a:t>
            </a:r>
          </a:p>
          <a:p>
            <a:r>
              <a:rPr lang="en-IN" dirty="0"/>
              <a:t>4G technology enables users to access wireless broadband services at 30-40 Mbps speeds compared to 3-4 Mbps on 3G platform. </a:t>
            </a:r>
          </a:p>
          <a:p>
            <a:r>
              <a:rPr lang="en-IN" dirty="0" err="1"/>
              <a:t>Airtel</a:t>
            </a:r>
            <a:r>
              <a:rPr lang="en-IN" dirty="0"/>
              <a:t> on Tuesday became the first telecom company in the country to roll out its 4G-based services in Kolkata. The new technology will allow high speed internet services that include high definition video streaming and instant photo and video downloads. </a:t>
            </a:r>
          </a:p>
          <a:p>
            <a:endParaRPr lang="en-IN" dirty="0"/>
          </a:p>
        </p:txBody>
      </p:sp>
    </p:spTree>
    <p:extLst>
      <p:ext uri="{BB962C8B-B14F-4D97-AF65-F5344CB8AC3E}">
        <p14:creationId xmlns:p14="http://schemas.microsoft.com/office/powerpoint/2010/main" val="198824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23" t="30625" r="13793" b="15121"/>
          <a:stretch/>
        </p:blipFill>
        <p:spPr bwMode="auto">
          <a:xfrm>
            <a:off x="0" y="1484784"/>
            <a:ext cx="897100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773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KBps</a:t>
            </a:r>
            <a:r>
              <a:rPr lang="en-US" dirty="0" smtClean="0"/>
              <a:t> &amp; Kbps</a:t>
            </a:r>
            <a:endParaRPr lang="en-IN" dirty="0"/>
          </a:p>
        </p:txBody>
      </p:sp>
      <p:sp>
        <p:nvSpPr>
          <p:cNvPr id="3" name="Content Placeholder 2"/>
          <p:cNvSpPr>
            <a:spLocks noGrp="1"/>
          </p:cNvSpPr>
          <p:nvPr>
            <p:ph idx="1"/>
          </p:nvPr>
        </p:nvSpPr>
        <p:spPr/>
        <p:txBody>
          <a:bodyPr>
            <a:normAutofit/>
          </a:bodyPr>
          <a:lstStyle/>
          <a:p>
            <a:r>
              <a:rPr lang="en-IN" dirty="0"/>
              <a:t>The difference between </a:t>
            </a:r>
            <a:r>
              <a:rPr lang="en-IN" dirty="0" err="1"/>
              <a:t>KBps</a:t>
            </a:r>
            <a:r>
              <a:rPr lang="en-IN" dirty="0"/>
              <a:t> (KB/s) and kbps (kb/s) is that</a:t>
            </a:r>
            <a:br>
              <a:rPr lang="en-IN" dirty="0"/>
            </a:br>
            <a:r>
              <a:rPr lang="en-IN" dirty="0"/>
              <a:t>1 </a:t>
            </a:r>
            <a:r>
              <a:rPr lang="en-IN" dirty="0" err="1"/>
              <a:t>KBps</a:t>
            </a:r>
            <a:r>
              <a:rPr lang="en-IN" dirty="0"/>
              <a:t> (1 KB/s) = 1024 bytes per second</a:t>
            </a:r>
            <a:br>
              <a:rPr lang="en-IN" dirty="0"/>
            </a:br>
            <a:r>
              <a:rPr lang="en-IN" dirty="0"/>
              <a:t>while</a:t>
            </a:r>
            <a:br>
              <a:rPr lang="en-IN" dirty="0"/>
            </a:br>
            <a:r>
              <a:rPr lang="en-IN" dirty="0"/>
              <a:t>1 kbps (1 kb/s) = 1000 bits per second</a:t>
            </a:r>
          </a:p>
          <a:p>
            <a:r>
              <a:rPr lang="en-IN" dirty="0"/>
              <a:t>In other words, 1 </a:t>
            </a:r>
            <a:r>
              <a:rPr lang="en-IN" dirty="0" err="1"/>
              <a:t>KBps</a:t>
            </a:r>
            <a:r>
              <a:rPr lang="en-IN" dirty="0"/>
              <a:t> is around 8 times faster than 1 kbps. This is because 1 byte=8 bits. </a:t>
            </a:r>
            <a:endParaRPr lang="en-IN" dirty="0" smtClean="0"/>
          </a:p>
          <a:p>
            <a:endParaRPr lang="en-IN" dirty="0"/>
          </a:p>
          <a:p>
            <a:endParaRPr lang="en-IN" dirty="0"/>
          </a:p>
        </p:txBody>
      </p:sp>
    </p:spTree>
    <p:extLst>
      <p:ext uri="{BB962C8B-B14F-4D97-AF65-F5344CB8AC3E}">
        <p14:creationId xmlns:p14="http://schemas.microsoft.com/office/powerpoint/2010/main" val="713380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Transmission media: </a:t>
            </a:r>
            <a:endParaRPr lang="en-IN" dirty="0"/>
          </a:p>
        </p:txBody>
      </p:sp>
      <p:sp>
        <p:nvSpPr>
          <p:cNvPr id="3" name="Content Placeholder 2"/>
          <p:cNvSpPr>
            <a:spLocks noGrp="1"/>
          </p:cNvSpPr>
          <p:nvPr>
            <p:ph idx="1"/>
          </p:nvPr>
        </p:nvSpPr>
        <p:spPr/>
        <p:txBody>
          <a:bodyPr/>
          <a:lstStyle/>
          <a:p>
            <a:r>
              <a:rPr lang="en-IN" dirty="0"/>
              <a:t>Twisted pair </a:t>
            </a:r>
            <a:r>
              <a:rPr lang="en-IN" dirty="0" smtClean="0"/>
              <a:t>cable </a:t>
            </a:r>
          </a:p>
          <a:p>
            <a:r>
              <a:rPr lang="en-IN" dirty="0" smtClean="0"/>
              <a:t>coaxial cable</a:t>
            </a:r>
          </a:p>
          <a:p>
            <a:r>
              <a:rPr lang="en-IN" dirty="0" smtClean="0"/>
              <a:t>optical </a:t>
            </a:r>
            <a:r>
              <a:rPr lang="en-IN" dirty="0" err="1" smtClean="0"/>
              <a:t>fiber</a:t>
            </a:r>
            <a:endParaRPr lang="en-IN" dirty="0" smtClean="0"/>
          </a:p>
          <a:p>
            <a:r>
              <a:rPr lang="en-IN" dirty="0" smtClean="0"/>
              <a:t>infrared </a:t>
            </a:r>
          </a:p>
          <a:p>
            <a:r>
              <a:rPr lang="en-IN" dirty="0" smtClean="0"/>
              <a:t>radio link </a:t>
            </a:r>
          </a:p>
          <a:p>
            <a:r>
              <a:rPr lang="en-IN" dirty="0" smtClean="0"/>
              <a:t>microwave</a:t>
            </a:r>
            <a:endParaRPr lang="en-IN" dirty="0"/>
          </a:p>
          <a:p>
            <a:r>
              <a:rPr lang="en-IN" dirty="0"/>
              <a:t>link and </a:t>
            </a:r>
            <a:endParaRPr lang="en-IN" dirty="0" smtClean="0"/>
          </a:p>
          <a:p>
            <a:r>
              <a:rPr lang="en-IN" dirty="0" smtClean="0"/>
              <a:t>satellite </a:t>
            </a:r>
            <a:r>
              <a:rPr lang="en-IN" dirty="0"/>
              <a:t>link</a:t>
            </a:r>
          </a:p>
          <a:p>
            <a:endParaRPr lang="en-IN" dirty="0"/>
          </a:p>
        </p:txBody>
      </p:sp>
    </p:spTree>
    <p:extLst>
      <p:ext uri="{BB962C8B-B14F-4D97-AF65-F5344CB8AC3E}">
        <p14:creationId xmlns:p14="http://schemas.microsoft.com/office/powerpoint/2010/main" val="1176226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 Cable</a:t>
            </a:r>
            <a:endParaRPr lang="en-IN" dirty="0"/>
          </a:p>
        </p:txBody>
      </p:sp>
      <p:sp>
        <p:nvSpPr>
          <p:cNvPr id="3" name="Content Placeholder 2"/>
          <p:cNvSpPr>
            <a:spLocks noGrp="1"/>
          </p:cNvSpPr>
          <p:nvPr>
            <p:ph idx="1"/>
          </p:nvPr>
        </p:nvSpPr>
        <p:spPr/>
        <p:txBody>
          <a:bodyPr/>
          <a:lstStyle/>
          <a:p>
            <a:r>
              <a:rPr lang="en-IN" dirty="0"/>
              <a:t>Unshielded Twisted Pair (UTP) </a:t>
            </a:r>
            <a:endParaRPr lang="en-IN" dirty="0" smtClean="0"/>
          </a:p>
          <a:p>
            <a:r>
              <a:rPr lang="en-IN" dirty="0" smtClean="0"/>
              <a:t>Cable </a:t>
            </a:r>
            <a:r>
              <a:rPr lang="en-IN" dirty="0"/>
              <a:t>Shielded Twisted Pair (STP) Cable </a:t>
            </a:r>
          </a:p>
        </p:txBody>
      </p:sp>
      <p:sp>
        <p:nvSpPr>
          <p:cNvPr id="4" name="Rectangle 3"/>
          <p:cNvSpPr/>
          <p:nvPr/>
        </p:nvSpPr>
        <p:spPr>
          <a:xfrm>
            <a:off x="971600" y="4653136"/>
            <a:ext cx="7416824" cy="646331"/>
          </a:xfrm>
          <a:prstGeom prst="rect">
            <a:avLst/>
          </a:prstGeom>
        </p:spPr>
        <p:txBody>
          <a:bodyPr wrap="square">
            <a:spAutoFit/>
          </a:bodyPr>
          <a:lstStyle/>
          <a:p>
            <a:r>
              <a:rPr lang="en-IN" dirty="0" smtClean="0"/>
              <a:t>Unshielded twisted pair (UTP) is the most popular and is generally the best option for school networks</a:t>
            </a:r>
            <a:endParaRPr lang="en-IN" dirty="0"/>
          </a:p>
        </p:txBody>
      </p:sp>
      <p:sp>
        <p:nvSpPr>
          <p:cNvPr id="5" name="Rectangle 4"/>
          <p:cNvSpPr/>
          <p:nvPr/>
        </p:nvSpPr>
        <p:spPr>
          <a:xfrm>
            <a:off x="1043608" y="5733256"/>
            <a:ext cx="7704856" cy="369332"/>
          </a:xfrm>
          <a:prstGeom prst="rect">
            <a:avLst/>
          </a:prstGeom>
        </p:spPr>
        <p:txBody>
          <a:bodyPr wrap="square">
            <a:spAutoFit/>
          </a:bodyPr>
          <a:lstStyle/>
          <a:p>
            <a:r>
              <a:rPr lang="en-IN" dirty="0" smtClean="0"/>
              <a:t>They may be susceptible to radio and electrical frequency interference </a:t>
            </a:r>
            <a:endParaRPr lang="en-IN" dirty="0"/>
          </a:p>
        </p:txBody>
      </p:sp>
    </p:spTree>
    <p:extLst>
      <p:ext uri="{BB962C8B-B14F-4D97-AF65-F5344CB8AC3E}">
        <p14:creationId xmlns:p14="http://schemas.microsoft.com/office/powerpoint/2010/main" val="1769462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Networking</a:t>
            </a:r>
            <a:endParaRPr lang="en-IN" dirty="0"/>
          </a:p>
        </p:txBody>
      </p:sp>
      <p:sp>
        <p:nvSpPr>
          <p:cNvPr id="3" name="Content Placeholder 2"/>
          <p:cNvSpPr>
            <a:spLocks noGrp="1"/>
          </p:cNvSpPr>
          <p:nvPr>
            <p:ph idx="1"/>
          </p:nvPr>
        </p:nvSpPr>
        <p:spPr/>
        <p:txBody>
          <a:bodyPr/>
          <a:lstStyle/>
          <a:p>
            <a:r>
              <a:rPr lang="en-US" dirty="0" smtClean="0"/>
              <a:t>ARPANET ( A network between DOD and Universities) </a:t>
            </a:r>
          </a:p>
          <a:p>
            <a:endParaRPr lang="en-IN" dirty="0"/>
          </a:p>
        </p:txBody>
      </p:sp>
    </p:spTree>
    <p:extLst>
      <p:ext uri="{BB962C8B-B14F-4D97-AF65-F5344CB8AC3E}">
        <p14:creationId xmlns:p14="http://schemas.microsoft.com/office/powerpoint/2010/main" val="1167576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Twisted Pair Cable</a:t>
            </a:r>
            <a:endParaRPr lang="en-IN" dirty="0"/>
          </a:p>
        </p:txBody>
      </p:sp>
      <p:sp>
        <p:nvSpPr>
          <p:cNvPr id="3" name="Content Placeholder 2"/>
          <p:cNvSpPr>
            <a:spLocks noGrp="1"/>
          </p:cNvSpPr>
          <p:nvPr>
            <p:ph idx="1"/>
          </p:nvPr>
        </p:nvSpPr>
        <p:spPr/>
        <p:txBody>
          <a:bodyPr/>
          <a:lstStyle/>
          <a:p>
            <a:pPr algn="just"/>
            <a:r>
              <a:rPr lang="en-IN" dirty="0"/>
              <a:t>The quality of UTP may vary from telephone-grade wire to extremely high-speed cable. The cable has four pairs of wires inside the jacket. Each pair is twisted with a different number of twists per inch to help eliminate interference from adjacent pairs and other electrical devices. The tighter the twisting, the higher the supported transmission rate and the greater the cost per foot. </a:t>
            </a:r>
          </a:p>
        </p:txBody>
      </p:sp>
    </p:spTree>
    <p:extLst>
      <p:ext uri="{BB962C8B-B14F-4D97-AF65-F5344CB8AC3E}">
        <p14:creationId xmlns:p14="http://schemas.microsoft.com/office/powerpoint/2010/main" val="103984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Twisted Pair Cable</a:t>
            </a:r>
            <a:endParaRPr lang="en-IN" dirty="0"/>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4" t="27916" r="53734" b="23542"/>
          <a:stretch/>
        </p:blipFill>
        <p:spPr bwMode="auto">
          <a:xfrm>
            <a:off x="179512" y="1052736"/>
            <a:ext cx="8964488" cy="561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928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Unshielded twisted pair cable</a:t>
            </a:r>
            <a:endParaRPr lang="en-IN" dirty="0"/>
          </a:p>
        </p:txBody>
      </p:sp>
      <p:sp>
        <p:nvSpPr>
          <p:cNvPr id="3" name="Content Placeholder 2"/>
          <p:cNvSpPr>
            <a:spLocks noGrp="1"/>
          </p:cNvSpPr>
          <p:nvPr>
            <p:ph idx="1"/>
          </p:nvPr>
        </p:nvSpPr>
        <p:spPr/>
        <p:txBody>
          <a:bodyPr/>
          <a:lstStyle/>
          <a:p>
            <a:r>
              <a:rPr lang="en-IN" dirty="0"/>
              <a:t>The standard connector for unshielded twisted pair cabling is an RJ-45 connector. This is a plastic connector that looks like a large telephone-style connector</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69" t="47781" r="35462" b="20209"/>
          <a:stretch/>
        </p:blipFill>
        <p:spPr bwMode="auto">
          <a:xfrm>
            <a:off x="2771800" y="4005064"/>
            <a:ext cx="4198620" cy="234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882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Shielded Twisted Pair Cable</a:t>
            </a:r>
            <a:endParaRPr lang="en-IN" dirty="0"/>
          </a:p>
        </p:txBody>
      </p:sp>
      <p:sp>
        <p:nvSpPr>
          <p:cNvPr id="3" name="Content Placeholder 2"/>
          <p:cNvSpPr>
            <a:spLocks noGrp="1"/>
          </p:cNvSpPr>
          <p:nvPr>
            <p:ph idx="1"/>
          </p:nvPr>
        </p:nvSpPr>
        <p:spPr/>
        <p:txBody>
          <a:bodyPr/>
          <a:lstStyle/>
          <a:p>
            <a:r>
              <a:rPr lang="en-IN" dirty="0"/>
              <a:t>Shielded twisted pair cable is available in three different configurations: </a:t>
            </a:r>
          </a:p>
          <a:p>
            <a:r>
              <a:rPr lang="en-IN" dirty="0"/>
              <a:t>Each pair of wires is individually shielded with foil. </a:t>
            </a:r>
          </a:p>
          <a:p>
            <a:r>
              <a:rPr lang="en-IN" dirty="0"/>
              <a:t>There is a foil or braid shield inside the jacket covering all wires (as a group). </a:t>
            </a:r>
          </a:p>
          <a:p>
            <a:r>
              <a:rPr lang="en-IN" dirty="0"/>
              <a:t>There is a shield around each individual pair, as well as around the entire group of wires (referred to as double shield twisted pair). </a:t>
            </a:r>
          </a:p>
          <a:p>
            <a:endParaRPr lang="en-IN" dirty="0"/>
          </a:p>
        </p:txBody>
      </p:sp>
    </p:spTree>
    <p:extLst>
      <p:ext uri="{BB962C8B-B14F-4D97-AF65-F5344CB8AC3E}">
        <p14:creationId xmlns:p14="http://schemas.microsoft.com/office/powerpoint/2010/main" val="827350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STP</a:t>
            </a:r>
            <a:endParaRPr lang="en-IN" dirty="0"/>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09366"/>
            <a:ext cx="6701948" cy="5683929"/>
          </a:xfrm>
          <a:prstGeom prst="rect">
            <a:avLst/>
          </a:prstGeom>
        </p:spPr>
      </p:pic>
    </p:spTree>
    <p:extLst>
      <p:ext uri="{BB962C8B-B14F-4D97-AF65-F5344CB8AC3E}">
        <p14:creationId xmlns:p14="http://schemas.microsoft.com/office/powerpoint/2010/main" val="2594572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Cables</a:t>
            </a:r>
            <a:endParaRPr lang="en-IN" dirty="0"/>
          </a:p>
        </p:txBody>
      </p:sp>
      <p:sp>
        <p:nvSpPr>
          <p:cNvPr id="3" name="Content Placeholder 2"/>
          <p:cNvSpPr>
            <a:spLocks noGrp="1"/>
          </p:cNvSpPr>
          <p:nvPr>
            <p:ph idx="1"/>
          </p:nvPr>
        </p:nvSpPr>
        <p:spPr/>
        <p:txBody>
          <a:bodyPr/>
          <a:lstStyle/>
          <a:p>
            <a:pPr algn="just"/>
            <a:r>
              <a:rPr lang="en-IN" dirty="0"/>
              <a:t>Coaxial cabling has a single copper conductor at its </a:t>
            </a:r>
            <a:r>
              <a:rPr lang="en-IN" dirty="0" err="1"/>
              <a:t>center</a:t>
            </a:r>
            <a:r>
              <a:rPr lang="en-IN" dirty="0"/>
              <a:t>. A plastic layer provides insulation between the </a:t>
            </a:r>
            <a:r>
              <a:rPr lang="en-IN" dirty="0" err="1"/>
              <a:t>center</a:t>
            </a:r>
            <a:r>
              <a:rPr lang="en-IN" dirty="0"/>
              <a:t> conductor and a braided metal shield </a:t>
            </a:r>
            <a:r>
              <a:rPr lang="en-IN" dirty="0" smtClean="0"/>
              <a:t>. The </a:t>
            </a:r>
            <a:r>
              <a:rPr lang="en-IN" dirty="0"/>
              <a:t>metal shield helps to block any outside interference from fluorescent lights, motors, and other computers.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1" y="4941168"/>
            <a:ext cx="6818845" cy="1296144"/>
          </a:xfrm>
          <a:prstGeom prst="rect">
            <a:avLst/>
          </a:prstGeom>
        </p:spPr>
      </p:pic>
    </p:spTree>
    <p:extLst>
      <p:ext uri="{BB962C8B-B14F-4D97-AF65-F5344CB8AC3E}">
        <p14:creationId xmlns:p14="http://schemas.microsoft.com/office/powerpoint/2010/main" val="956341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IN" dirty="0"/>
          </a:p>
        </p:txBody>
      </p:sp>
      <p:sp>
        <p:nvSpPr>
          <p:cNvPr id="3" name="Content Placeholder 2"/>
          <p:cNvSpPr>
            <a:spLocks noGrp="1"/>
          </p:cNvSpPr>
          <p:nvPr>
            <p:ph idx="1"/>
          </p:nvPr>
        </p:nvSpPr>
        <p:spPr/>
        <p:txBody>
          <a:bodyPr/>
          <a:lstStyle/>
          <a:p>
            <a:pPr algn="just"/>
            <a:r>
              <a:rPr lang="en-IN" dirty="0"/>
              <a:t>Although coaxial cabling is difficult to install, it is highly resistant to signal interference. In addition, it can support greater cable lengths between network devices than twisted pair cable. The two types of coaxial cabling are thick coaxial and thin coaxial. </a:t>
            </a:r>
          </a:p>
        </p:txBody>
      </p:sp>
    </p:spTree>
    <p:extLst>
      <p:ext uri="{BB962C8B-B14F-4D97-AF65-F5344CB8AC3E}">
        <p14:creationId xmlns:p14="http://schemas.microsoft.com/office/powerpoint/2010/main" val="3206185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 Connector</a:t>
            </a:r>
            <a:endParaRPr lang="en-IN" dirty="0"/>
          </a:p>
        </p:txBody>
      </p:sp>
      <p:sp>
        <p:nvSpPr>
          <p:cNvPr id="3" name="Content Placeholder 2"/>
          <p:cNvSpPr>
            <a:spLocks noGrp="1"/>
          </p:cNvSpPr>
          <p:nvPr>
            <p:ph idx="1"/>
          </p:nvPr>
        </p:nvSpPr>
        <p:spPr/>
        <p:txBody>
          <a:bodyPr/>
          <a:lstStyle/>
          <a:p>
            <a:r>
              <a:rPr lang="en-IN" dirty="0"/>
              <a:t>The most common type of connector used with coaxial cables is the </a:t>
            </a:r>
            <a:r>
              <a:rPr lang="en-IN" dirty="0" err="1"/>
              <a:t>Bayone</a:t>
            </a:r>
            <a:r>
              <a:rPr lang="en-IN" dirty="0"/>
              <a:t>-Neill-</a:t>
            </a:r>
            <a:r>
              <a:rPr lang="en-IN" dirty="0" err="1"/>
              <a:t>Concelman</a:t>
            </a:r>
            <a:r>
              <a:rPr lang="en-IN" dirty="0"/>
              <a:t> (BNC) connector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79" y="4060190"/>
            <a:ext cx="5863801" cy="2249129"/>
          </a:xfrm>
          <a:prstGeom prst="rect">
            <a:avLst/>
          </a:prstGeom>
        </p:spPr>
      </p:pic>
    </p:spTree>
    <p:extLst>
      <p:ext uri="{BB962C8B-B14F-4D97-AF65-F5344CB8AC3E}">
        <p14:creationId xmlns:p14="http://schemas.microsoft.com/office/powerpoint/2010/main" val="4168479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 Cable</a:t>
            </a:r>
            <a:endParaRPr lang="en-IN" dirty="0"/>
          </a:p>
        </p:txBody>
      </p:sp>
      <p:sp>
        <p:nvSpPr>
          <p:cNvPr id="3" name="Content Placeholder 2"/>
          <p:cNvSpPr>
            <a:spLocks noGrp="1"/>
          </p:cNvSpPr>
          <p:nvPr>
            <p:ph idx="1"/>
          </p:nvPr>
        </p:nvSpPr>
        <p:spPr/>
        <p:txBody>
          <a:bodyPr>
            <a:normAutofit fontScale="92500" lnSpcReduction="10000"/>
          </a:bodyPr>
          <a:lstStyle/>
          <a:p>
            <a:r>
              <a:rPr lang="en-IN" dirty="0" err="1"/>
              <a:t>Fiber</a:t>
            </a:r>
            <a:r>
              <a:rPr lang="en-IN" dirty="0"/>
              <a:t> optic cabling consists of a </a:t>
            </a:r>
            <a:r>
              <a:rPr lang="en-IN" dirty="0" err="1"/>
              <a:t>center</a:t>
            </a:r>
            <a:r>
              <a:rPr lang="en-IN" dirty="0"/>
              <a:t> glass core surrounded by several layers of protective </a:t>
            </a:r>
            <a:r>
              <a:rPr lang="en-IN" dirty="0" smtClean="0"/>
              <a:t>materials</a:t>
            </a:r>
          </a:p>
          <a:p>
            <a:r>
              <a:rPr lang="en-IN" dirty="0" smtClean="0"/>
              <a:t>It </a:t>
            </a:r>
            <a:r>
              <a:rPr lang="en-IN" dirty="0"/>
              <a:t>transmits light rather than electronic signals eliminating the problem of electrical interference. </a:t>
            </a:r>
            <a:endParaRPr lang="en-IN" dirty="0" smtClean="0"/>
          </a:p>
          <a:p>
            <a:r>
              <a:rPr lang="en-IN" dirty="0" smtClean="0"/>
              <a:t>This </a:t>
            </a:r>
            <a:r>
              <a:rPr lang="en-IN" dirty="0"/>
              <a:t>makes it ideal for certain environments that contain a large amount of electrical interference. It has also made it the standard for connecting networks between buildings, due to its immunity to the effects of moisture and lighting. </a:t>
            </a:r>
          </a:p>
        </p:txBody>
      </p:sp>
    </p:spTree>
    <p:extLst>
      <p:ext uri="{BB962C8B-B14F-4D97-AF65-F5344CB8AC3E}">
        <p14:creationId xmlns:p14="http://schemas.microsoft.com/office/powerpoint/2010/main" val="1374648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Fiber Optic Cable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3501008"/>
            <a:ext cx="7243158" cy="1728192"/>
          </a:xfrm>
        </p:spPr>
      </p:pic>
    </p:spTree>
    <p:extLst>
      <p:ext uri="{BB962C8B-B14F-4D97-AF65-F5344CB8AC3E}">
        <p14:creationId xmlns:p14="http://schemas.microsoft.com/office/powerpoint/2010/main" val="3176422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&amp; Interspace </a:t>
            </a:r>
            <a:endParaRPr lang="en-IN" dirty="0"/>
          </a:p>
        </p:txBody>
      </p:sp>
      <p:sp>
        <p:nvSpPr>
          <p:cNvPr id="3" name="Content Placeholder 2"/>
          <p:cNvSpPr>
            <a:spLocks noGrp="1"/>
          </p:cNvSpPr>
          <p:nvPr>
            <p:ph idx="1"/>
          </p:nvPr>
        </p:nvSpPr>
        <p:spPr/>
        <p:txBody>
          <a:bodyPr>
            <a:normAutofit fontScale="92500"/>
          </a:bodyPr>
          <a:lstStyle/>
          <a:p>
            <a:pPr algn="just"/>
            <a:r>
              <a:rPr lang="en-US" dirty="0" smtClean="0"/>
              <a:t>Internet is a network of networks</a:t>
            </a:r>
          </a:p>
          <a:p>
            <a:pPr algn="just"/>
            <a:r>
              <a:rPr lang="en-IN" b="1" dirty="0"/>
              <a:t>Interspace</a:t>
            </a:r>
            <a:r>
              <a:rPr lang="en-IN" dirty="0"/>
              <a:t> is a client/server software program that allows multiple users to communicate online with real-time audio, video and text chat in dynamic 3D environments. </a:t>
            </a:r>
            <a:r>
              <a:rPr lang="en-IN" i="1" dirty="0"/>
              <a:t>Interspace</a:t>
            </a:r>
            <a:r>
              <a:rPr lang="en-IN" dirty="0"/>
              <a:t> provides the most advanced form of communication available on the Internet today</a:t>
            </a:r>
            <a:r>
              <a:rPr lang="en-IN" dirty="0" smtClean="0"/>
              <a:t>.</a:t>
            </a:r>
          </a:p>
          <a:p>
            <a:pPr marL="45720" indent="0" algn="just">
              <a:buNone/>
            </a:pPr>
            <a:r>
              <a:rPr lang="en-IN" dirty="0"/>
              <a:t/>
            </a:r>
            <a:br>
              <a:rPr lang="en-IN" dirty="0"/>
            </a:br>
            <a:r>
              <a:rPr lang="en-IN" dirty="0"/>
              <a:t/>
            </a:r>
            <a:br>
              <a:rPr lang="en-IN" dirty="0"/>
            </a:br>
            <a:endParaRPr lang="en-IN" dirty="0"/>
          </a:p>
        </p:txBody>
      </p:sp>
    </p:spTree>
    <p:extLst>
      <p:ext uri="{BB962C8B-B14F-4D97-AF65-F5344CB8AC3E}">
        <p14:creationId xmlns:p14="http://schemas.microsoft.com/office/powerpoint/2010/main" val="3730414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 Cable</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err="1"/>
              <a:t>Fiber</a:t>
            </a:r>
            <a:r>
              <a:rPr lang="en-IN" dirty="0"/>
              <a:t> optic cable has the ability to transmit signals over much longer distances than coaxial and twisted pair. </a:t>
            </a:r>
            <a:endParaRPr lang="en-IN" dirty="0" smtClean="0"/>
          </a:p>
          <a:p>
            <a:pPr algn="just"/>
            <a:r>
              <a:rPr lang="en-IN" dirty="0" smtClean="0"/>
              <a:t>It </a:t>
            </a:r>
            <a:r>
              <a:rPr lang="en-IN" dirty="0"/>
              <a:t>also has the capability to carry information at vastly greater speeds. This capacity broadens communication possibilities to include services such as video conferencing and interactive services. </a:t>
            </a:r>
            <a:endParaRPr lang="en-IN" dirty="0" smtClean="0"/>
          </a:p>
          <a:p>
            <a:pPr algn="just"/>
            <a:r>
              <a:rPr lang="en-IN" dirty="0" smtClean="0"/>
              <a:t>The </a:t>
            </a:r>
            <a:r>
              <a:rPr lang="en-IN" dirty="0"/>
              <a:t>cost of </a:t>
            </a:r>
            <a:r>
              <a:rPr lang="en-IN" dirty="0" err="1"/>
              <a:t>fiber</a:t>
            </a:r>
            <a:r>
              <a:rPr lang="en-IN" dirty="0"/>
              <a:t> optic cabling is comparable to copper cabling; however, it is more difficult to install and modify.</a:t>
            </a:r>
          </a:p>
        </p:txBody>
      </p:sp>
    </p:spTree>
    <p:extLst>
      <p:ext uri="{BB962C8B-B14F-4D97-AF65-F5344CB8AC3E}">
        <p14:creationId xmlns:p14="http://schemas.microsoft.com/office/powerpoint/2010/main" val="1599159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Unguided Media</a:t>
            </a:r>
            <a:endParaRPr lang="en-IN" dirty="0"/>
          </a:p>
        </p:txBody>
      </p:sp>
      <p:sp>
        <p:nvSpPr>
          <p:cNvPr id="3" name="Content Placeholder 2"/>
          <p:cNvSpPr>
            <a:spLocks noGrp="1"/>
          </p:cNvSpPr>
          <p:nvPr>
            <p:ph idx="1"/>
          </p:nvPr>
        </p:nvSpPr>
        <p:spPr/>
        <p:txBody>
          <a:bodyPr/>
          <a:lstStyle/>
          <a:p>
            <a:r>
              <a:rPr lang="en-US" dirty="0" smtClean="0"/>
              <a:t>Transports electromagnetic waves without using a physical conductor</a:t>
            </a:r>
          </a:p>
          <a:p>
            <a:r>
              <a:rPr lang="en-US" dirty="0" smtClean="0"/>
              <a:t>This is often referred to as wireless communication</a:t>
            </a:r>
          </a:p>
          <a:p>
            <a:r>
              <a:rPr lang="en-US" dirty="0" smtClean="0"/>
              <a:t>It includes propagation through ground, sky or line of sight</a:t>
            </a:r>
            <a:endParaRPr lang="en-IN" dirty="0"/>
          </a:p>
        </p:txBody>
      </p:sp>
    </p:spTree>
    <p:extLst>
      <p:ext uri="{BB962C8B-B14F-4D97-AF65-F5344CB8AC3E}">
        <p14:creationId xmlns:p14="http://schemas.microsoft.com/office/powerpoint/2010/main" val="1162554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LANS</a:t>
            </a:r>
            <a:endParaRPr lang="en-IN" dirty="0"/>
          </a:p>
        </p:txBody>
      </p:sp>
      <p:sp>
        <p:nvSpPr>
          <p:cNvPr id="3" name="Content Placeholder 2"/>
          <p:cNvSpPr>
            <a:spLocks noGrp="1"/>
          </p:cNvSpPr>
          <p:nvPr>
            <p:ph idx="1"/>
          </p:nvPr>
        </p:nvSpPr>
        <p:spPr/>
        <p:txBody>
          <a:bodyPr/>
          <a:lstStyle/>
          <a:p>
            <a:r>
              <a:rPr lang="en-US" dirty="0" smtClean="0"/>
              <a:t>Use high frequency radio signals, infrared light beams or laser to communicate</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406247161"/>
              </p:ext>
            </p:extLst>
          </p:nvPr>
        </p:nvGraphicFramePr>
        <p:xfrm>
          <a:off x="2411760" y="3212976"/>
          <a:ext cx="4572000" cy="1483360"/>
        </p:xfrm>
        <a:graphic>
          <a:graphicData uri="http://schemas.openxmlformats.org/drawingml/2006/table">
            <a:tbl>
              <a:tblPr firstRow="1" bandRow="1">
                <a:tableStyleId>{5C22544A-7EE6-4342-B048-85BDC9FD1C3A}</a:tableStyleId>
              </a:tblPr>
              <a:tblGrid>
                <a:gridCol w="1524000"/>
                <a:gridCol w="1524000"/>
                <a:gridCol w="1524000"/>
              </a:tblGrid>
              <a:tr h="370840">
                <a:tc>
                  <a:txBody>
                    <a:bodyPr/>
                    <a:lstStyle/>
                    <a:p>
                      <a:r>
                        <a:rPr lang="en-US" dirty="0" smtClean="0"/>
                        <a:t>Standard</a:t>
                      </a:r>
                      <a:endParaRPr lang="en-IN" dirty="0"/>
                    </a:p>
                  </a:txBody>
                  <a:tcPr/>
                </a:tc>
                <a:tc>
                  <a:txBody>
                    <a:bodyPr/>
                    <a:lstStyle/>
                    <a:p>
                      <a:r>
                        <a:rPr lang="en-US" dirty="0" smtClean="0"/>
                        <a:t>Max Speed</a:t>
                      </a:r>
                      <a:endParaRPr lang="en-IN" dirty="0"/>
                    </a:p>
                  </a:txBody>
                  <a:tcPr/>
                </a:tc>
                <a:tc>
                  <a:txBody>
                    <a:bodyPr/>
                    <a:lstStyle/>
                    <a:p>
                      <a:r>
                        <a:rPr lang="en-US" dirty="0" smtClean="0"/>
                        <a:t>Typical Range</a:t>
                      </a:r>
                      <a:endParaRPr lang="en-IN" dirty="0"/>
                    </a:p>
                  </a:txBody>
                  <a:tcPr/>
                </a:tc>
              </a:tr>
              <a:tr h="370840">
                <a:tc>
                  <a:txBody>
                    <a:bodyPr/>
                    <a:lstStyle/>
                    <a:p>
                      <a:r>
                        <a:rPr lang="en-US" dirty="0" smtClean="0"/>
                        <a:t>802.11 a</a:t>
                      </a:r>
                      <a:endParaRPr lang="en-IN" dirty="0"/>
                    </a:p>
                  </a:txBody>
                  <a:tcPr/>
                </a:tc>
                <a:tc>
                  <a:txBody>
                    <a:bodyPr/>
                    <a:lstStyle/>
                    <a:p>
                      <a:r>
                        <a:rPr lang="en-US" dirty="0" smtClean="0"/>
                        <a:t>54 Mbps</a:t>
                      </a:r>
                      <a:endParaRPr lang="en-IN" dirty="0"/>
                    </a:p>
                  </a:txBody>
                  <a:tcPr/>
                </a:tc>
                <a:tc>
                  <a:txBody>
                    <a:bodyPr/>
                    <a:lstStyle/>
                    <a:p>
                      <a:r>
                        <a:rPr lang="en-US" dirty="0" smtClean="0"/>
                        <a:t>150 feet</a:t>
                      </a:r>
                      <a:endParaRPr lang="en-IN" dirty="0"/>
                    </a:p>
                  </a:txBody>
                  <a:tcPr/>
                </a:tc>
              </a:tr>
              <a:tr h="370840">
                <a:tc>
                  <a:txBody>
                    <a:bodyPr/>
                    <a:lstStyle/>
                    <a:p>
                      <a:r>
                        <a:rPr lang="en-US" dirty="0" smtClean="0"/>
                        <a:t>802.11b</a:t>
                      </a:r>
                      <a:endParaRPr lang="en-IN" dirty="0"/>
                    </a:p>
                  </a:txBody>
                  <a:tcPr/>
                </a:tc>
                <a:tc>
                  <a:txBody>
                    <a:bodyPr/>
                    <a:lstStyle/>
                    <a:p>
                      <a:r>
                        <a:rPr lang="en-US" dirty="0" smtClean="0"/>
                        <a:t>11 Mbps</a:t>
                      </a:r>
                      <a:endParaRPr lang="en-IN" dirty="0"/>
                    </a:p>
                  </a:txBody>
                  <a:tcPr/>
                </a:tc>
                <a:tc>
                  <a:txBody>
                    <a:bodyPr/>
                    <a:lstStyle/>
                    <a:p>
                      <a:r>
                        <a:rPr lang="en-US" dirty="0" smtClean="0"/>
                        <a:t>300 feet</a:t>
                      </a:r>
                      <a:endParaRPr lang="en-IN" dirty="0"/>
                    </a:p>
                  </a:txBody>
                  <a:tcPr/>
                </a:tc>
              </a:tr>
              <a:tr h="370840">
                <a:tc>
                  <a:txBody>
                    <a:bodyPr/>
                    <a:lstStyle/>
                    <a:p>
                      <a:r>
                        <a:rPr lang="en-US" dirty="0" smtClean="0"/>
                        <a:t>802.11g</a:t>
                      </a:r>
                      <a:endParaRPr lang="en-IN" dirty="0"/>
                    </a:p>
                  </a:txBody>
                  <a:tcPr/>
                </a:tc>
                <a:tc>
                  <a:txBody>
                    <a:bodyPr/>
                    <a:lstStyle/>
                    <a:p>
                      <a:r>
                        <a:rPr lang="en-US" dirty="0" smtClean="0"/>
                        <a:t>54 Mbps</a:t>
                      </a:r>
                      <a:endParaRPr lang="en-IN" dirty="0"/>
                    </a:p>
                  </a:txBody>
                  <a:tcPr/>
                </a:tc>
                <a:tc>
                  <a:txBody>
                    <a:bodyPr/>
                    <a:lstStyle/>
                    <a:p>
                      <a:r>
                        <a:rPr lang="en-US" dirty="0" smtClean="0"/>
                        <a:t>300 feet</a:t>
                      </a:r>
                      <a:endParaRPr lang="en-IN" dirty="0"/>
                    </a:p>
                  </a:txBody>
                  <a:tcPr/>
                </a:tc>
              </a:tr>
            </a:tbl>
          </a:graphicData>
        </a:graphic>
      </p:graphicFrame>
    </p:spTree>
    <p:extLst>
      <p:ext uri="{BB962C8B-B14F-4D97-AF65-F5344CB8AC3E}">
        <p14:creationId xmlns:p14="http://schemas.microsoft.com/office/powerpoint/2010/main" val="69353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Commonly used wireless networks</a:t>
            </a:r>
            <a:endParaRPr lang="en-IN" dirty="0"/>
          </a:p>
        </p:txBody>
      </p:sp>
      <p:sp>
        <p:nvSpPr>
          <p:cNvPr id="3" name="Content Placeholder 2"/>
          <p:cNvSpPr>
            <a:spLocks noGrp="1"/>
          </p:cNvSpPr>
          <p:nvPr>
            <p:ph idx="1"/>
          </p:nvPr>
        </p:nvSpPr>
        <p:spPr/>
        <p:txBody>
          <a:bodyPr/>
          <a:lstStyle/>
          <a:p>
            <a:r>
              <a:rPr lang="en-IN" dirty="0"/>
              <a:t>I</a:t>
            </a:r>
            <a:r>
              <a:rPr lang="en-IN" dirty="0" smtClean="0"/>
              <a:t>nfrared </a:t>
            </a:r>
            <a:endParaRPr lang="en-IN" dirty="0"/>
          </a:p>
          <a:p>
            <a:r>
              <a:rPr lang="en-IN" dirty="0"/>
              <a:t>R</a:t>
            </a:r>
            <a:r>
              <a:rPr lang="en-IN" dirty="0" smtClean="0"/>
              <a:t>adio </a:t>
            </a:r>
            <a:r>
              <a:rPr lang="en-IN" dirty="0"/>
              <a:t>link </a:t>
            </a:r>
          </a:p>
          <a:p>
            <a:r>
              <a:rPr lang="en-IN" dirty="0" smtClean="0"/>
              <a:t>Microwave link </a:t>
            </a:r>
            <a:endParaRPr lang="en-IN" dirty="0"/>
          </a:p>
          <a:p>
            <a:r>
              <a:rPr lang="en-IN" dirty="0" smtClean="0"/>
              <a:t>Satellite </a:t>
            </a:r>
            <a:r>
              <a:rPr lang="en-IN" dirty="0"/>
              <a:t>link</a:t>
            </a:r>
          </a:p>
          <a:p>
            <a:endParaRPr lang="en-IN" dirty="0"/>
          </a:p>
        </p:txBody>
      </p:sp>
    </p:spTree>
    <p:extLst>
      <p:ext uri="{BB962C8B-B14F-4D97-AF65-F5344CB8AC3E}">
        <p14:creationId xmlns:p14="http://schemas.microsoft.com/office/powerpoint/2010/main" val="3233704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a:t>
            </a:r>
            <a:endParaRPr lang="en-IN" dirty="0"/>
          </a:p>
        </p:txBody>
      </p:sp>
      <p:sp>
        <p:nvSpPr>
          <p:cNvPr id="3" name="Content Placeholder 2"/>
          <p:cNvSpPr>
            <a:spLocks noGrp="1"/>
          </p:cNvSpPr>
          <p:nvPr>
            <p:ph idx="1"/>
          </p:nvPr>
        </p:nvSpPr>
        <p:spPr/>
        <p:txBody>
          <a:bodyPr/>
          <a:lstStyle/>
          <a:p>
            <a:r>
              <a:rPr lang="en-US" dirty="0" smtClean="0"/>
              <a:t>Can be used for short range communication</a:t>
            </a:r>
          </a:p>
          <a:p>
            <a:r>
              <a:rPr lang="en-US" dirty="0" smtClean="0"/>
              <a:t>Line of sight</a:t>
            </a:r>
          </a:p>
          <a:p>
            <a:r>
              <a:rPr lang="en-US" dirty="0" smtClean="0"/>
              <a:t>Used in home </a:t>
            </a:r>
            <a:r>
              <a:rPr lang="en-US" dirty="0" smtClean="0"/>
              <a:t>remotes, cordless devices, intrusion detection</a:t>
            </a:r>
            <a:endParaRPr lang="en-US" dirty="0" smtClean="0"/>
          </a:p>
          <a:p>
            <a:r>
              <a:rPr lang="en-US" dirty="0" smtClean="0"/>
              <a:t>They cannot penetrate through walls</a:t>
            </a:r>
          </a:p>
          <a:p>
            <a:r>
              <a:rPr lang="en-US" dirty="0" smtClean="0"/>
              <a:t>Fairly reliable</a:t>
            </a:r>
          </a:p>
          <a:p>
            <a:r>
              <a:rPr lang="en-US" dirty="0" smtClean="0"/>
              <a:t>Don’t cost very much</a:t>
            </a:r>
          </a:p>
          <a:p>
            <a:endParaRPr lang="en-IN" dirty="0"/>
          </a:p>
        </p:txBody>
      </p:sp>
    </p:spTree>
    <p:extLst>
      <p:ext uri="{BB962C8B-B14F-4D97-AF65-F5344CB8AC3E}">
        <p14:creationId xmlns:p14="http://schemas.microsoft.com/office/powerpoint/2010/main" val="2027015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 – Advantages</a:t>
            </a:r>
            <a:endParaRPr lang="en-IN" dirty="0"/>
          </a:p>
        </p:txBody>
      </p:sp>
      <p:sp>
        <p:nvSpPr>
          <p:cNvPr id="3" name="Content Placeholder 2"/>
          <p:cNvSpPr>
            <a:spLocks noGrp="1"/>
          </p:cNvSpPr>
          <p:nvPr>
            <p:ph idx="1"/>
          </p:nvPr>
        </p:nvSpPr>
        <p:spPr/>
        <p:txBody>
          <a:bodyPr/>
          <a:lstStyle/>
          <a:p>
            <a:r>
              <a:rPr lang="en-US" dirty="0" smtClean="0"/>
              <a:t>Low power requirements (ideal for laptops, phones)</a:t>
            </a:r>
          </a:p>
          <a:p>
            <a:r>
              <a:rPr lang="en-US" dirty="0" smtClean="0"/>
              <a:t>Low circuitry cost </a:t>
            </a:r>
          </a:p>
          <a:p>
            <a:r>
              <a:rPr lang="en-US" dirty="0" smtClean="0"/>
              <a:t>Higher security ( Directionality of beam helps ensure that data is not leaked)</a:t>
            </a:r>
          </a:p>
          <a:p>
            <a:r>
              <a:rPr lang="en-US" dirty="0" smtClean="0"/>
              <a:t>High noise immunity</a:t>
            </a:r>
          </a:p>
          <a:p>
            <a:endParaRPr lang="en-IN" dirty="0"/>
          </a:p>
        </p:txBody>
      </p:sp>
    </p:spTree>
    <p:extLst>
      <p:ext uri="{BB962C8B-B14F-4D97-AF65-F5344CB8AC3E}">
        <p14:creationId xmlns:p14="http://schemas.microsoft.com/office/powerpoint/2010/main" val="3686469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 - Disadvantages</a:t>
            </a:r>
            <a:endParaRPr lang="en-IN" dirty="0"/>
          </a:p>
        </p:txBody>
      </p:sp>
      <p:sp>
        <p:nvSpPr>
          <p:cNvPr id="3" name="Content Placeholder 2"/>
          <p:cNvSpPr>
            <a:spLocks noGrp="1"/>
          </p:cNvSpPr>
          <p:nvPr>
            <p:ph idx="1"/>
          </p:nvPr>
        </p:nvSpPr>
        <p:spPr/>
        <p:txBody>
          <a:bodyPr/>
          <a:lstStyle/>
          <a:p>
            <a:r>
              <a:rPr lang="en-US" dirty="0" smtClean="0"/>
              <a:t>Line of sight</a:t>
            </a:r>
          </a:p>
          <a:p>
            <a:r>
              <a:rPr lang="en-US" dirty="0" smtClean="0"/>
              <a:t>Short range</a:t>
            </a:r>
          </a:p>
          <a:p>
            <a:r>
              <a:rPr lang="en-US" dirty="0" smtClean="0"/>
              <a:t>Light, weather sensitive</a:t>
            </a:r>
          </a:p>
          <a:p>
            <a:r>
              <a:rPr lang="en-US" dirty="0" smtClean="0"/>
              <a:t>Speed is low as compared to other wired transmissions</a:t>
            </a:r>
          </a:p>
          <a:p>
            <a:r>
              <a:rPr lang="en-US" dirty="0" smtClean="0"/>
              <a:t>Almost always one to one technology</a:t>
            </a:r>
            <a:endParaRPr lang="en-IN" dirty="0"/>
          </a:p>
        </p:txBody>
      </p:sp>
    </p:spTree>
    <p:extLst>
      <p:ext uri="{BB962C8B-B14F-4D97-AF65-F5344CB8AC3E}">
        <p14:creationId xmlns:p14="http://schemas.microsoft.com/office/powerpoint/2010/main" val="2652735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 link</a:t>
            </a:r>
            <a:endParaRPr lang="en-IN" dirty="0"/>
          </a:p>
        </p:txBody>
      </p:sp>
      <p:sp>
        <p:nvSpPr>
          <p:cNvPr id="3" name="Content Placeholder 2"/>
          <p:cNvSpPr>
            <a:spLocks noGrp="1"/>
          </p:cNvSpPr>
          <p:nvPr>
            <p:ph idx="1"/>
          </p:nvPr>
        </p:nvSpPr>
        <p:spPr/>
        <p:txBody>
          <a:bodyPr/>
          <a:lstStyle/>
          <a:p>
            <a:r>
              <a:rPr lang="en-US" dirty="0" smtClean="0"/>
              <a:t>Very short wavelength</a:t>
            </a:r>
          </a:p>
          <a:p>
            <a:r>
              <a:rPr lang="en-US" dirty="0" smtClean="0"/>
              <a:t>Microwave signals can be focused by antennas into a narrow beam</a:t>
            </a:r>
          </a:p>
          <a:p>
            <a:r>
              <a:rPr lang="en-US" dirty="0" smtClean="0"/>
              <a:t>Any information that can travel on wires can be transmitted through microwaves</a:t>
            </a:r>
          </a:p>
          <a:p>
            <a:pPr marL="0" indent="0">
              <a:buNone/>
            </a:pPr>
            <a:endParaRPr lang="en-IN" dirty="0"/>
          </a:p>
        </p:txBody>
      </p:sp>
    </p:spTree>
    <p:extLst>
      <p:ext uri="{BB962C8B-B14F-4D97-AF65-F5344CB8AC3E}">
        <p14:creationId xmlns:p14="http://schemas.microsoft.com/office/powerpoint/2010/main" val="4268061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 - Advantages</a:t>
            </a:r>
            <a:endParaRPr lang="en-IN" dirty="0"/>
          </a:p>
        </p:txBody>
      </p:sp>
      <p:sp>
        <p:nvSpPr>
          <p:cNvPr id="3" name="Content Placeholder 2"/>
          <p:cNvSpPr>
            <a:spLocks noGrp="1"/>
          </p:cNvSpPr>
          <p:nvPr>
            <p:ph idx="1"/>
          </p:nvPr>
        </p:nvSpPr>
        <p:spPr/>
        <p:txBody>
          <a:bodyPr/>
          <a:lstStyle/>
          <a:p>
            <a:r>
              <a:rPr lang="en-US" dirty="0" smtClean="0"/>
              <a:t>Cheaper than laying cables</a:t>
            </a:r>
          </a:p>
          <a:p>
            <a:r>
              <a:rPr lang="en-US" dirty="0" smtClean="0"/>
              <a:t>Provides high transfer rates</a:t>
            </a:r>
          </a:p>
          <a:p>
            <a:r>
              <a:rPr lang="en-US" dirty="0" smtClean="0"/>
              <a:t>Small antennas required</a:t>
            </a:r>
            <a:endParaRPr lang="en-IN" dirty="0"/>
          </a:p>
        </p:txBody>
      </p:sp>
    </p:spTree>
    <p:extLst>
      <p:ext uri="{BB962C8B-B14F-4D97-AF65-F5344CB8AC3E}">
        <p14:creationId xmlns:p14="http://schemas.microsoft.com/office/powerpoint/2010/main" val="2956024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 - Disadvantages</a:t>
            </a:r>
            <a:endParaRPr lang="en-IN" dirty="0"/>
          </a:p>
        </p:txBody>
      </p:sp>
      <p:sp>
        <p:nvSpPr>
          <p:cNvPr id="3" name="Content Placeholder 2"/>
          <p:cNvSpPr>
            <a:spLocks noGrp="1"/>
          </p:cNvSpPr>
          <p:nvPr>
            <p:ph idx="1"/>
          </p:nvPr>
        </p:nvSpPr>
        <p:spPr/>
        <p:txBody>
          <a:bodyPr/>
          <a:lstStyle/>
          <a:p>
            <a:r>
              <a:rPr lang="en-US" dirty="0" smtClean="0"/>
              <a:t>Line of sight</a:t>
            </a:r>
          </a:p>
          <a:p>
            <a:r>
              <a:rPr lang="en-US" dirty="0" smtClean="0"/>
              <a:t>Signal absorption by atmosphere. Microwaves suffer attenuation due to atmospheric conditions</a:t>
            </a:r>
          </a:p>
          <a:p>
            <a:r>
              <a:rPr lang="en-US" dirty="0" smtClean="0"/>
              <a:t>Towers are expensive to build.</a:t>
            </a:r>
          </a:p>
          <a:p>
            <a:r>
              <a:rPr lang="en-US" dirty="0" smtClean="0"/>
              <a:t>Transmitting and receiving antennas need to be properly aligned as signal travel in straight line</a:t>
            </a:r>
            <a:endParaRPr lang="en-IN" dirty="0"/>
          </a:p>
        </p:txBody>
      </p:sp>
    </p:spTree>
    <p:extLst>
      <p:ext uri="{BB962C8B-B14F-4D97-AF65-F5344CB8AC3E}">
        <p14:creationId xmlns:p14="http://schemas.microsoft.com/office/powerpoint/2010/main" val="3143626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&amp; Interspace </a:t>
            </a:r>
            <a:endParaRPr lang="en-IN" dirty="0"/>
          </a:p>
        </p:txBody>
      </p:sp>
      <p:sp>
        <p:nvSpPr>
          <p:cNvPr id="3" name="Content Placeholder 2"/>
          <p:cNvSpPr>
            <a:spLocks noGrp="1"/>
          </p:cNvSpPr>
          <p:nvPr>
            <p:ph idx="1"/>
          </p:nvPr>
        </p:nvSpPr>
        <p:spPr/>
        <p:txBody>
          <a:bodyPr/>
          <a:lstStyle/>
          <a:p>
            <a:pPr algn="just"/>
            <a:r>
              <a:rPr lang="en-IN" dirty="0"/>
              <a:t>The </a:t>
            </a:r>
            <a:r>
              <a:rPr lang="en-IN" i="1" dirty="0"/>
              <a:t>Interspace</a:t>
            </a:r>
            <a:r>
              <a:rPr lang="en-IN" dirty="0"/>
              <a:t> is a vision of what the Internet will become, where users cross-correlate information in multiple sources. It is an applications environment for interconnecting spaces to manipulate information, much as the Internet is a protocol environment for interconnecting networks to transmit data.</a:t>
            </a:r>
            <a:endParaRPr lang="en-US" dirty="0"/>
          </a:p>
          <a:p>
            <a:pPr algn="just"/>
            <a:endParaRPr lang="en-IN" dirty="0"/>
          </a:p>
        </p:txBody>
      </p:sp>
    </p:spTree>
    <p:extLst>
      <p:ext uri="{BB962C8B-B14F-4D97-AF65-F5344CB8AC3E}">
        <p14:creationId xmlns:p14="http://schemas.microsoft.com/office/powerpoint/2010/main" val="3289957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Link</a:t>
            </a:r>
            <a:endParaRPr lang="en-IN" dirty="0"/>
          </a:p>
        </p:txBody>
      </p:sp>
      <p:sp>
        <p:nvSpPr>
          <p:cNvPr id="3" name="Content Placeholder 2"/>
          <p:cNvSpPr>
            <a:spLocks noGrp="1"/>
          </p:cNvSpPr>
          <p:nvPr>
            <p:ph idx="1"/>
          </p:nvPr>
        </p:nvSpPr>
        <p:spPr/>
        <p:txBody>
          <a:bodyPr/>
          <a:lstStyle/>
          <a:p>
            <a:r>
              <a:rPr lang="en-US" dirty="0" smtClean="0"/>
              <a:t>Like visible light, infrared, ultraviolet, X-rays and gamma rays are electromagnetic waves</a:t>
            </a:r>
          </a:p>
          <a:p>
            <a:r>
              <a:rPr lang="en-US" dirty="0" smtClean="0"/>
              <a:t>Transmitter at radio station converts sound waves to electromagnetic waves which are then encoded onto an electromagnetic wave in the radio frequency range. </a:t>
            </a:r>
          </a:p>
          <a:p>
            <a:r>
              <a:rPr lang="en-US" dirty="0" smtClean="0"/>
              <a:t>( 500 – 1600 kHz for AM stations)</a:t>
            </a:r>
          </a:p>
          <a:p>
            <a:r>
              <a:rPr lang="en-US" dirty="0" smtClean="0"/>
              <a:t>86 – 107 MHz for FM stations </a:t>
            </a:r>
            <a:endParaRPr lang="en-IN" dirty="0"/>
          </a:p>
        </p:txBody>
      </p:sp>
    </p:spTree>
    <p:extLst>
      <p:ext uri="{BB962C8B-B14F-4D97-AF65-F5344CB8AC3E}">
        <p14:creationId xmlns:p14="http://schemas.microsoft.com/office/powerpoint/2010/main" val="3049693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link</a:t>
            </a:r>
            <a:endParaRPr lang="en-IN" dirty="0"/>
          </a:p>
        </p:txBody>
      </p:sp>
      <p:sp>
        <p:nvSpPr>
          <p:cNvPr id="3" name="Content Placeholder 2"/>
          <p:cNvSpPr>
            <a:spLocks noGrp="1"/>
          </p:cNvSpPr>
          <p:nvPr>
            <p:ph idx="1"/>
          </p:nvPr>
        </p:nvSpPr>
        <p:spPr/>
        <p:txBody>
          <a:bodyPr/>
          <a:lstStyle/>
          <a:p>
            <a:r>
              <a:rPr lang="en-US" dirty="0" smtClean="0"/>
              <a:t>Radio electromagnetic waves can travel very long distances without being greatly attenuated</a:t>
            </a:r>
          </a:p>
          <a:p>
            <a:r>
              <a:rPr lang="en-US" dirty="0" smtClean="0"/>
              <a:t>Your radio receives these radio waves, decodes information and uses speakers to change it back to sound wave</a:t>
            </a:r>
          </a:p>
          <a:p>
            <a:endParaRPr lang="en-IN" dirty="0"/>
          </a:p>
        </p:txBody>
      </p:sp>
    </p:spTree>
    <p:extLst>
      <p:ext uri="{BB962C8B-B14F-4D97-AF65-F5344CB8AC3E}">
        <p14:creationId xmlns:p14="http://schemas.microsoft.com/office/powerpoint/2010/main" val="2970455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Radio link  </a:t>
            </a:r>
            <a:r>
              <a:rPr lang="en-IN" dirty="0"/>
              <a:t/>
            </a:r>
            <a:br>
              <a:rPr lang="en-IN" dirty="0"/>
            </a:br>
            <a:endParaRPr lang="en-IN" dirty="0"/>
          </a:p>
        </p:txBody>
      </p:sp>
      <p:sp>
        <p:nvSpPr>
          <p:cNvPr id="3" name="Content Placeholder 2"/>
          <p:cNvSpPr>
            <a:spLocks noGrp="1"/>
          </p:cNvSpPr>
          <p:nvPr>
            <p:ph idx="1"/>
          </p:nvPr>
        </p:nvSpPr>
        <p:spPr/>
        <p:txBody>
          <a:bodyPr/>
          <a:lstStyle/>
          <a:p>
            <a:r>
              <a:rPr lang="en-US" dirty="0" smtClean="0"/>
              <a:t>Have longer wavelength</a:t>
            </a:r>
          </a:p>
          <a:p>
            <a:r>
              <a:rPr lang="en-US" dirty="0" smtClean="0"/>
              <a:t>Can penetrate through obstacles</a:t>
            </a:r>
          </a:p>
          <a:p>
            <a:r>
              <a:rPr lang="en-US" dirty="0" smtClean="0"/>
              <a:t>Carry lesser energy</a:t>
            </a:r>
            <a:endParaRPr lang="en-IN" dirty="0"/>
          </a:p>
        </p:txBody>
      </p:sp>
    </p:spTree>
    <p:extLst>
      <p:ext uri="{BB962C8B-B14F-4D97-AF65-F5344CB8AC3E}">
        <p14:creationId xmlns:p14="http://schemas.microsoft.com/office/powerpoint/2010/main" val="3150645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Waves</a:t>
            </a:r>
            <a:endParaRPr lang="en-IN" dirty="0"/>
          </a:p>
        </p:txBody>
      </p:sp>
      <p:sp>
        <p:nvSpPr>
          <p:cNvPr id="3" name="Content Placeholder 2"/>
          <p:cNvSpPr>
            <a:spLocks noGrp="1"/>
          </p:cNvSpPr>
          <p:nvPr>
            <p:ph idx="1"/>
          </p:nvPr>
        </p:nvSpPr>
        <p:spPr/>
        <p:txBody>
          <a:bodyPr/>
          <a:lstStyle/>
          <a:p>
            <a:r>
              <a:rPr lang="en-US" dirty="0" smtClean="0"/>
              <a:t>Easy to generate</a:t>
            </a:r>
          </a:p>
          <a:p>
            <a:r>
              <a:rPr lang="en-US" dirty="0" smtClean="0"/>
              <a:t>Travel over long distances</a:t>
            </a:r>
          </a:p>
          <a:p>
            <a:r>
              <a:rPr lang="en-US" dirty="0" smtClean="0"/>
              <a:t>Can penetrate through buildings</a:t>
            </a:r>
          </a:p>
          <a:p>
            <a:r>
              <a:rPr lang="en-US" dirty="0" smtClean="0"/>
              <a:t>Waves are </a:t>
            </a:r>
            <a:r>
              <a:rPr lang="en-US" dirty="0" err="1" smtClean="0"/>
              <a:t>omni</a:t>
            </a:r>
            <a:r>
              <a:rPr lang="en-US" dirty="0" smtClean="0"/>
              <a:t> directional</a:t>
            </a:r>
          </a:p>
          <a:p>
            <a:r>
              <a:rPr lang="en-US" dirty="0" smtClean="0"/>
              <a:t>Relatively inexpensive than wired mediums</a:t>
            </a:r>
            <a:endParaRPr lang="en-IN" dirty="0"/>
          </a:p>
        </p:txBody>
      </p:sp>
    </p:spTree>
    <p:extLst>
      <p:ext uri="{BB962C8B-B14F-4D97-AF65-F5344CB8AC3E}">
        <p14:creationId xmlns:p14="http://schemas.microsoft.com/office/powerpoint/2010/main" val="1369203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Waves</a:t>
            </a:r>
            <a:endParaRPr lang="en-IN" dirty="0"/>
          </a:p>
        </p:txBody>
      </p:sp>
      <p:sp>
        <p:nvSpPr>
          <p:cNvPr id="3" name="Content Placeholder 2"/>
          <p:cNvSpPr>
            <a:spLocks noGrp="1"/>
          </p:cNvSpPr>
          <p:nvPr>
            <p:ph idx="1"/>
          </p:nvPr>
        </p:nvSpPr>
        <p:spPr/>
        <p:txBody>
          <a:bodyPr/>
          <a:lstStyle/>
          <a:p>
            <a:r>
              <a:rPr lang="en-US" dirty="0" smtClean="0"/>
              <a:t>Signal frequency dependent</a:t>
            </a:r>
          </a:p>
          <a:p>
            <a:r>
              <a:rPr lang="en-US" dirty="0" smtClean="0"/>
              <a:t>Less secure mode of transmission</a:t>
            </a:r>
          </a:p>
          <a:p>
            <a:r>
              <a:rPr lang="en-US" dirty="0" smtClean="0"/>
              <a:t>At lower frequency, signal pass through obstacles and power falls off</a:t>
            </a:r>
          </a:p>
          <a:p>
            <a:endParaRPr lang="en-IN" dirty="0"/>
          </a:p>
        </p:txBody>
      </p:sp>
    </p:spTree>
    <p:extLst>
      <p:ext uri="{BB962C8B-B14F-4D97-AF65-F5344CB8AC3E}">
        <p14:creationId xmlns:p14="http://schemas.microsoft.com/office/powerpoint/2010/main" val="841827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Satellite link</a:t>
            </a:r>
            <a:br>
              <a:rPr lang="en-IN" dirty="0"/>
            </a:br>
            <a:endParaRPr lang="en-IN" dirty="0"/>
          </a:p>
        </p:txBody>
      </p:sp>
      <p:sp>
        <p:nvSpPr>
          <p:cNvPr id="3" name="Content Placeholder 2"/>
          <p:cNvSpPr>
            <a:spLocks noGrp="1"/>
          </p:cNvSpPr>
          <p:nvPr>
            <p:ph idx="1"/>
          </p:nvPr>
        </p:nvSpPr>
        <p:spPr/>
        <p:txBody>
          <a:bodyPr/>
          <a:lstStyle/>
          <a:p>
            <a:r>
              <a:rPr lang="en-US" dirty="0" smtClean="0"/>
              <a:t>Uses the communication of the satellite in space with large number of earth stations on the ground</a:t>
            </a:r>
          </a:p>
          <a:p>
            <a:r>
              <a:rPr lang="en-US" dirty="0" smtClean="0"/>
              <a:t>Signals are transmitted to the satellite through dish antennas. (Uplink)</a:t>
            </a:r>
          </a:p>
          <a:p>
            <a:r>
              <a:rPr lang="en-US" dirty="0" smtClean="0"/>
              <a:t>The signals are then received by antennas and </a:t>
            </a:r>
            <a:r>
              <a:rPr lang="en-US" dirty="0" err="1" smtClean="0"/>
              <a:t>recd</a:t>
            </a:r>
            <a:r>
              <a:rPr lang="en-US" dirty="0" smtClean="0"/>
              <a:t> by the users</a:t>
            </a:r>
            <a:endParaRPr lang="en-IN" dirty="0"/>
          </a:p>
        </p:txBody>
      </p:sp>
    </p:spTree>
    <p:extLst>
      <p:ext uri="{BB962C8B-B14F-4D97-AF65-F5344CB8AC3E}">
        <p14:creationId xmlns:p14="http://schemas.microsoft.com/office/powerpoint/2010/main" val="3935644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 Advantages</a:t>
            </a:r>
            <a:endParaRPr lang="en-IN" dirty="0"/>
          </a:p>
        </p:txBody>
      </p:sp>
      <p:sp>
        <p:nvSpPr>
          <p:cNvPr id="3" name="Content Placeholder 2"/>
          <p:cNvSpPr>
            <a:spLocks noGrp="1"/>
          </p:cNvSpPr>
          <p:nvPr>
            <p:ph idx="1"/>
          </p:nvPr>
        </p:nvSpPr>
        <p:spPr/>
        <p:txBody>
          <a:bodyPr/>
          <a:lstStyle/>
          <a:p>
            <a:r>
              <a:rPr lang="en-US" dirty="0" smtClean="0"/>
              <a:t>Transmission from any location on earth</a:t>
            </a:r>
          </a:p>
          <a:p>
            <a:r>
              <a:rPr lang="en-US" dirty="0" smtClean="0"/>
              <a:t>Higher bandwidth are available for use</a:t>
            </a:r>
            <a:endParaRPr lang="en-IN" dirty="0"/>
          </a:p>
        </p:txBody>
      </p:sp>
    </p:spTree>
    <p:extLst>
      <p:ext uri="{BB962C8B-B14F-4D97-AF65-F5344CB8AC3E}">
        <p14:creationId xmlns:p14="http://schemas.microsoft.com/office/powerpoint/2010/main" val="13266015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 Disadvantages</a:t>
            </a:r>
            <a:endParaRPr lang="en-IN" dirty="0"/>
          </a:p>
        </p:txBody>
      </p:sp>
      <p:sp>
        <p:nvSpPr>
          <p:cNvPr id="3" name="Content Placeholder 2"/>
          <p:cNvSpPr>
            <a:spLocks noGrp="1"/>
          </p:cNvSpPr>
          <p:nvPr>
            <p:ph idx="1"/>
          </p:nvPr>
        </p:nvSpPr>
        <p:spPr/>
        <p:txBody>
          <a:bodyPr/>
          <a:lstStyle/>
          <a:p>
            <a:r>
              <a:rPr lang="en-US" dirty="0" smtClean="0"/>
              <a:t>Launching satellites into orbits is costly</a:t>
            </a:r>
          </a:p>
          <a:p>
            <a:r>
              <a:rPr lang="en-US" dirty="0" smtClean="0"/>
              <a:t>Satellite bandwidth is gradually becoming used up</a:t>
            </a:r>
          </a:p>
          <a:p>
            <a:r>
              <a:rPr lang="en-US" dirty="0" smtClean="0"/>
              <a:t>There is larger propagation delay in satellite communication than any other</a:t>
            </a:r>
            <a:endParaRPr lang="en-IN" dirty="0"/>
          </a:p>
        </p:txBody>
      </p:sp>
    </p:spTree>
    <p:extLst>
      <p:ext uri="{BB962C8B-B14F-4D97-AF65-F5344CB8AC3E}">
        <p14:creationId xmlns:p14="http://schemas.microsoft.com/office/powerpoint/2010/main" val="23223755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5" y="260648"/>
            <a:ext cx="7682389" cy="5760640"/>
          </a:xfrm>
        </p:spPr>
      </p:pic>
    </p:spTree>
    <p:extLst>
      <p:ext uri="{BB962C8B-B14F-4D97-AF65-F5344CB8AC3E}">
        <p14:creationId xmlns:p14="http://schemas.microsoft.com/office/powerpoint/2010/main" val="2065678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0" y="260648"/>
            <a:ext cx="8860332" cy="6336704"/>
          </a:xfrm>
        </p:spPr>
      </p:pic>
    </p:spTree>
    <p:extLst>
      <p:ext uri="{BB962C8B-B14F-4D97-AF65-F5344CB8AC3E}">
        <p14:creationId xmlns:p14="http://schemas.microsoft.com/office/powerpoint/2010/main" val="262298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ways of sending data across network</a:t>
            </a:r>
            <a:endParaRPr lang="en-IN" dirty="0"/>
          </a:p>
        </p:txBody>
      </p:sp>
      <p:sp>
        <p:nvSpPr>
          <p:cNvPr id="3" name="Content Placeholder 2"/>
          <p:cNvSpPr>
            <a:spLocks noGrp="1"/>
          </p:cNvSpPr>
          <p:nvPr>
            <p:ph idx="1"/>
          </p:nvPr>
        </p:nvSpPr>
        <p:spPr/>
        <p:txBody>
          <a:bodyPr/>
          <a:lstStyle/>
          <a:p>
            <a:r>
              <a:rPr lang="en-US" dirty="0" smtClean="0"/>
              <a:t>Circuit Switching</a:t>
            </a:r>
          </a:p>
          <a:p>
            <a:r>
              <a:rPr lang="en-US" dirty="0" smtClean="0"/>
              <a:t>Message Switching</a:t>
            </a:r>
          </a:p>
          <a:p>
            <a:r>
              <a:rPr lang="en-US" dirty="0" smtClean="0"/>
              <a:t>Packet Switching</a:t>
            </a:r>
            <a:endParaRPr lang="en-IN" dirty="0"/>
          </a:p>
        </p:txBody>
      </p:sp>
    </p:spTree>
    <p:extLst>
      <p:ext uri="{BB962C8B-B14F-4D97-AF65-F5344CB8AC3E}">
        <p14:creationId xmlns:p14="http://schemas.microsoft.com/office/powerpoint/2010/main" val="21235322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Network devices:</a:t>
            </a:r>
            <a:endParaRPr lang="en-IN" dirty="0"/>
          </a:p>
        </p:txBody>
      </p:sp>
      <p:sp>
        <p:nvSpPr>
          <p:cNvPr id="3" name="Content Placeholder 2"/>
          <p:cNvSpPr>
            <a:spLocks noGrp="1"/>
          </p:cNvSpPr>
          <p:nvPr>
            <p:ph idx="1"/>
          </p:nvPr>
        </p:nvSpPr>
        <p:spPr/>
        <p:txBody>
          <a:bodyPr/>
          <a:lstStyle/>
          <a:p>
            <a:r>
              <a:rPr lang="en-IN" dirty="0"/>
              <a:t>Modem </a:t>
            </a:r>
            <a:endParaRPr lang="en-IN" dirty="0" smtClean="0"/>
          </a:p>
          <a:p>
            <a:r>
              <a:rPr lang="en-IN" dirty="0" smtClean="0"/>
              <a:t>RJ11and </a:t>
            </a:r>
            <a:r>
              <a:rPr lang="en-IN" dirty="0"/>
              <a:t>RJ45 </a:t>
            </a:r>
            <a:r>
              <a:rPr lang="en-IN" dirty="0" smtClean="0"/>
              <a:t>connectors</a:t>
            </a:r>
          </a:p>
          <a:p>
            <a:r>
              <a:rPr lang="en-IN" dirty="0" smtClean="0"/>
              <a:t>Ethernet Card</a:t>
            </a:r>
          </a:p>
          <a:p>
            <a:r>
              <a:rPr lang="en-IN" dirty="0" smtClean="0"/>
              <a:t>Hub</a:t>
            </a:r>
          </a:p>
          <a:p>
            <a:r>
              <a:rPr lang="en-IN" dirty="0" smtClean="0"/>
              <a:t>Switch</a:t>
            </a:r>
          </a:p>
          <a:p>
            <a:r>
              <a:rPr lang="en-IN" dirty="0" smtClean="0"/>
              <a:t>Gateway</a:t>
            </a:r>
            <a:endParaRPr lang="en-IN" dirty="0"/>
          </a:p>
        </p:txBody>
      </p:sp>
    </p:spTree>
    <p:extLst>
      <p:ext uri="{BB962C8B-B14F-4D97-AF65-F5344CB8AC3E}">
        <p14:creationId xmlns:p14="http://schemas.microsoft.com/office/powerpoint/2010/main" val="16572645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Network devices:</a:t>
            </a:r>
            <a:endParaRPr lang="en-IN" dirty="0"/>
          </a:p>
        </p:txBody>
      </p:sp>
      <p:sp>
        <p:nvSpPr>
          <p:cNvPr id="3" name="Content Placeholder 2"/>
          <p:cNvSpPr>
            <a:spLocks noGrp="1"/>
          </p:cNvSpPr>
          <p:nvPr>
            <p:ph idx="1"/>
          </p:nvPr>
        </p:nvSpPr>
        <p:spPr/>
        <p:txBody>
          <a:bodyPr/>
          <a:lstStyle/>
          <a:p>
            <a:r>
              <a:rPr lang="en-US" dirty="0" smtClean="0"/>
              <a:t>Modem</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772816"/>
            <a:ext cx="5400600" cy="41058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08" y="4365104"/>
            <a:ext cx="2362200" cy="1933575"/>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5013176"/>
            <a:ext cx="1368152" cy="1225918"/>
          </a:xfrm>
          <a:prstGeom prst="rect">
            <a:avLst/>
          </a:prstGeom>
        </p:spPr>
      </p:pic>
    </p:spTree>
    <p:extLst>
      <p:ext uri="{BB962C8B-B14F-4D97-AF65-F5344CB8AC3E}">
        <p14:creationId xmlns:p14="http://schemas.microsoft.com/office/powerpoint/2010/main" val="36010902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Devices - Modem</a:t>
            </a:r>
            <a:endParaRPr lang="en-IN" dirty="0"/>
          </a:p>
        </p:txBody>
      </p:sp>
      <p:sp>
        <p:nvSpPr>
          <p:cNvPr id="5" name="Content Placeholder 4"/>
          <p:cNvSpPr>
            <a:spLocks noGrp="1"/>
          </p:cNvSpPr>
          <p:nvPr>
            <p:ph idx="1"/>
          </p:nvPr>
        </p:nvSpPr>
        <p:spPr/>
        <p:txBody>
          <a:bodyPr/>
          <a:lstStyle/>
          <a:p>
            <a:r>
              <a:rPr lang="en-IN" dirty="0"/>
              <a:t>Short for </a:t>
            </a:r>
            <a:r>
              <a:rPr lang="en-IN" b="1" i="1" dirty="0"/>
              <a:t>mo</a:t>
            </a:r>
            <a:r>
              <a:rPr lang="en-IN" i="1" dirty="0"/>
              <a:t>dulator-</a:t>
            </a:r>
            <a:r>
              <a:rPr lang="en-IN" b="1" i="1" dirty="0"/>
              <a:t>dem</a:t>
            </a:r>
            <a:r>
              <a:rPr lang="en-IN" i="1" dirty="0"/>
              <a:t>odulator.</a:t>
            </a:r>
            <a:r>
              <a:rPr lang="en-IN" dirty="0"/>
              <a:t> A modem is a </a:t>
            </a:r>
            <a:r>
              <a:rPr lang="en-IN" dirty="0">
                <a:hlinkClick r:id="rId2"/>
              </a:rPr>
              <a:t>device</a:t>
            </a:r>
            <a:r>
              <a:rPr lang="en-IN" dirty="0"/>
              <a:t> or </a:t>
            </a:r>
            <a:r>
              <a:rPr lang="en-IN" dirty="0">
                <a:hlinkClick r:id="rId3"/>
              </a:rPr>
              <a:t>program</a:t>
            </a:r>
            <a:r>
              <a:rPr lang="en-IN" dirty="0"/>
              <a:t> that enables a </a:t>
            </a:r>
            <a:r>
              <a:rPr lang="en-IN" dirty="0">
                <a:hlinkClick r:id="rId4"/>
              </a:rPr>
              <a:t>computer</a:t>
            </a:r>
            <a:r>
              <a:rPr lang="en-IN" dirty="0"/>
              <a:t> to transmit </a:t>
            </a:r>
            <a:r>
              <a:rPr lang="en-IN" dirty="0">
                <a:hlinkClick r:id="rId5"/>
              </a:rPr>
              <a:t>data</a:t>
            </a:r>
            <a:r>
              <a:rPr lang="en-IN" dirty="0"/>
              <a:t> over, for example, telephone or cable lines. Computer information is </a:t>
            </a:r>
            <a:r>
              <a:rPr lang="en-IN" dirty="0">
                <a:hlinkClick r:id="rId6"/>
              </a:rPr>
              <a:t>stored</a:t>
            </a:r>
            <a:r>
              <a:rPr lang="en-IN" dirty="0"/>
              <a:t> </a:t>
            </a:r>
            <a:r>
              <a:rPr lang="en-IN" dirty="0">
                <a:hlinkClick r:id="rId7"/>
              </a:rPr>
              <a:t>digitally</a:t>
            </a:r>
            <a:r>
              <a:rPr lang="en-IN" dirty="0"/>
              <a:t>, whereas information transmitted over telephone lines is transmitted in the form of </a:t>
            </a:r>
            <a:r>
              <a:rPr lang="en-IN" dirty="0" err="1">
                <a:hlinkClick r:id="rId8"/>
              </a:rPr>
              <a:t>analog</a:t>
            </a:r>
            <a:r>
              <a:rPr lang="en-IN" dirty="0"/>
              <a:t> waves. A modem </a:t>
            </a:r>
            <a:r>
              <a:rPr lang="en-IN" dirty="0">
                <a:hlinkClick r:id="rId9"/>
              </a:rPr>
              <a:t>converts</a:t>
            </a:r>
            <a:r>
              <a:rPr lang="en-IN" dirty="0"/>
              <a:t> between these two forms. </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5776" y="5222032"/>
            <a:ext cx="3888432" cy="1427534"/>
          </a:xfrm>
          <a:prstGeom prst="rect">
            <a:avLst/>
          </a:prstGeom>
        </p:spPr>
      </p:pic>
    </p:spTree>
    <p:extLst>
      <p:ext uri="{BB962C8B-B14F-4D97-AF65-F5344CB8AC3E}">
        <p14:creationId xmlns:p14="http://schemas.microsoft.com/office/powerpoint/2010/main" val="42201146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Network devices:</a:t>
            </a:r>
            <a:endParaRPr lang="en-IN" dirty="0"/>
          </a:p>
        </p:txBody>
      </p:sp>
      <p:sp>
        <p:nvSpPr>
          <p:cNvPr id="3" name="Content Placeholder 2"/>
          <p:cNvSpPr>
            <a:spLocks noGrp="1"/>
          </p:cNvSpPr>
          <p:nvPr>
            <p:ph idx="1"/>
          </p:nvPr>
        </p:nvSpPr>
        <p:spPr/>
        <p:txBody>
          <a:bodyPr/>
          <a:lstStyle/>
          <a:p>
            <a:r>
              <a:rPr lang="en-IN" dirty="0"/>
              <a:t>RJ11and RJ45 connectors</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780928"/>
            <a:ext cx="3985592" cy="3456384"/>
          </a:xfrm>
          <a:prstGeom prst="rect">
            <a:avLst/>
          </a:prstGeom>
        </p:spPr>
      </p:pic>
      <p:sp>
        <p:nvSpPr>
          <p:cNvPr id="5" name="Rectangle 4"/>
          <p:cNvSpPr/>
          <p:nvPr/>
        </p:nvSpPr>
        <p:spPr>
          <a:xfrm>
            <a:off x="4808871" y="2782223"/>
            <a:ext cx="3744416" cy="3139321"/>
          </a:xfrm>
          <a:prstGeom prst="rect">
            <a:avLst/>
          </a:prstGeom>
        </p:spPr>
        <p:txBody>
          <a:bodyPr wrap="square">
            <a:spAutoFit/>
          </a:bodyPr>
          <a:lstStyle/>
          <a:p>
            <a:r>
              <a:rPr lang="en-IN" dirty="0" smtClean="0"/>
              <a:t>1.RJ45 is used with </a:t>
            </a:r>
            <a:r>
              <a:rPr lang="en-IN" dirty="0" err="1" smtClean="0"/>
              <a:t>ethernet</a:t>
            </a:r>
            <a:r>
              <a:rPr lang="en-IN" dirty="0" smtClean="0"/>
              <a:t> cables in computer networking while RJ11 is used in connecting telephone units</a:t>
            </a:r>
          </a:p>
          <a:p>
            <a:r>
              <a:rPr lang="en-IN" dirty="0" smtClean="0"/>
              <a:t/>
            </a:r>
            <a:br>
              <a:rPr lang="en-IN" dirty="0" smtClean="0"/>
            </a:br>
            <a:r>
              <a:rPr lang="en-IN" dirty="0" smtClean="0"/>
              <a:t>2.RJ45 contains more wires than RJ11</a:t>
            </a:r>
          </a:p>
          <a:p>
            <a:r>
              <a:rPr lang="en-IN" dirty="0" smtClean="0"/>
              <a:t/>
            </a:r>
            <a:br>
              <a:rPr lang="en-IN" dirty="0" smtClean="0"/>
            </a:br>
            <a:r>
              <a:rPr lang="en-IN" dirty="0" smtClean="0"/>
              <a:t>3.RJ45 is physically bigger than RJ11 to accommodate the extra wires</a:t>
            </a:r>
            <a:endParaRPr lang="en-IN" dirty="0"/>
          </a:p>
        </p:txBody>
      </p:sp>
    </p:spTree>
    <p:extLst>
      <p:ext uri="{BB962C8B-B14F-4D97-AF65-F5344CB8AC3E}">
        <p14:creationId xmlns:p14="http://schemas.microsoft.com/office/powerpoint/2010/main" val="23919482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Network </a:t>
            </a:r>
            <a:r>
              <a:rPr lang="en-IN" b="1" dirty="0" smtClean="0"/>
              <a:t>devices : </a:t>
            </a:r>
            <a:r>
              <a:rPr lang="en-IN" dirty="0"/>
              <a:t>Ethernet Card</a:t>
            </a:r>
            <a:br>
              <a:rPr lang="en-IN" dirty="0"/>
            </a:b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988840"/>
            <a:ext cx="6048672" cy="3756544"/>
          </a:xfrm>
        </p:spPr>
      </p:pic>
    </p:spTree>
    <p:extLst>
      <p:ext uri="{BB962C8B-B14F-4D97-AF65-F5344CB8AC3E}">
        <p14:creationId xmlns:p14="http://schemas.microsoft.com/office/powerpoint/2010/main" val="35652742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Devices : </a:t>
            </a:r>
            <a:r>
              <a:rPr lang="en-US" dirty="0" smtClean="0"/>
              <a:t>Hub</a:t>
            </a:r>
            <a:endParaRPr lang="en-IN" dirty="0"/>
          </a:p>
        </p:txBody>
      </p:sp>
      <p:sp>
        <p:nvSpPr>
          <p:cNvPr id="3" name="Content Placeholder 2"/>
          <p:cNvSpPr>
            <a:spLocks noGrp="1"/>
          </p:cNvSpPr>
          <p:nvPr>
            <p:ph idx="1"/>
          </p:nvPr>
        </p:nvSpPr>
        <p:spPr/>
        <p:txBody>
          <a:bodyPr/>
          <a:lstStyle/>
          <a:p>
            <a:pPr algn="just"/>
            <a:r>
              <a:rPr lang="en-IN" dirty="0"/>
              <a:t>An </a:t>
            </a:r>
            <a:r>
              <a:rPr lang="en-IN" b="1" dirty="0"/>
              <a:t>Ethernet hub</a:t>
            </a:r>
            <a:r>
              <a:rPr lang="en-IN" dirty="0"/>
              <a:t>, </a:t>
            </a:r>
            <a:r>
              <a:rPr lang="en-IN" b="1" dirty="0"/>
              <a:t>active hub</a:t>
            </a:r>
            <a:r>
              <a:rPr lang="en-IN" dirty="0"/>
              <a:t>, </a:t>
            </a:r>
            <a:r>
              <a:rPr lang="en-IN" b="1" dirty="0"/>
              <a:t>network hub</a:t>
            </a:r>
            <a:r>
              <a:rPr lang="en-IN" dirty="0"/>
              <a:t>, </a:t>
            </a:r>
            <a:r>
              <a:rPr lang="en-IN" b="1" dirty="0"/>
              <a:t>repeater hub</a:t>
            </a:r>
            <a:r>
              <a:rPr lang="en-IN" dirty="0"/>
              <a:t>, </a:t>
            </a:r>
            <a:r>
              <a:rPr lang="en-IN" b="1" dirty="0"/>
              <a:t>multiport repeater</a:t>
            </a:r>
            <a:r>
              <a:rPr lang="en-IN" dirty="0"/>
              <a:t> or </a:t>
            </a:r>
            <a:r>
              <a:rPr lang="en-IN" b="1" dirty="0"/>
              <a:t>hub</a:t>
            </a:r>
            <a:r>
              <a:rPr lang="en-IN" dirty="0"/>
              <a:t> is a device for connecting multiple </a:t>
            </a:r>
            <a:r>
              <a:rPr lang="en-IN" dirty="0">
                <a:hlinkClick r:id="rId2" tooltip="Ethernet"/>
              </a:rPr>
              <a:t>Ethernet</a:t>
            </a:r>
            <a:r>
              <a:rPr lang="en-IN" dirty="0"/>
              <a:t> devices together and making them act as a single </a:t>
            </a:r>
            <a:r>
              <a:rPr lang="en-IN" dirty="0">
                <a:hlinkClick r:id="rId3" tooltip="Network segment"/>
              </a:rPr>
              <a:t>network segment</a:t>
            </a:r>
            <a:r>
              <a:rPr lang="en-IN" dirty="0"/>
              <a:t>. It has multiple </a:t>
            </a:r>
            <a:r>
              <a:rPr lang="en-IN" dirty="0">
                <a:hlinkClick r:id="rId4" tooltip="Input/output"/>
              </a:rPr>
              <a:t>input/output</a:t>
            </a:r>
            <a:r>
              <a:rPr lang="en-IN" dirty="0"/>
              <a:t> (I/O) ports, in which a </a:t>
            </a:r>
            <a:r>
              <a:rPr lang="en-IN" dirty="0">
                <a:hlinkClick r:id="rId5" tooltip="Signalling (telecommunication)"/>
              </a:rPr>
              <a:t>signal</a:t>
            </a:r>
            <a:r>
              <a:rPr lang="en-IN" dirty="0"/>
              <a:t> introduced at the input of any </a:t>
            </a:r>
            <a:r>
              <a:rPr lang="en-IN" dirty="0">
                <a:hlinkClick r:id="rId6" tooltip="Computer port (hardware)"/>
              </a:rPr>
              <a:t>port</a:t>
            </a:r>
            <a:r>
              <a:rPr lang="en-IN" dirty="0"/>
              <a:t> appears at the output of every port except the original incoming.</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4088" y="5239913"/>
            <a:ext cx="2376265" cy="1571400"/>
          </a:xfrm>
          <a:prstGeom prst="rect">
            <a:avLst/>
          </a:prstGeom>
        </p:spPr>
      </p:pic>
    </p:spTree>
    <p:extLst>
      <p:ext uri="{BB962C8B-B14F-4D97-AF65-F5344CB8AC3E}">
        <p14:creationId xmlns:p14="http://schemas.microsoft.com/office/powerpoint/2010/main" val="3828746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Devices : Switch</a:t>
            </a:r>
            <a:endParaRPr lang="en-IN" dirty="0"/>
          </a:p>
        </p:txBody>
      </p:sp>
      <p:sp>
        <p:nvSpPr>
          <p:cNvPr id="3" name="Content Placeholder 2"/>
          <p:cNvSpPr>
            <a:spLocks noGrp="1"/>
          </p:cNvSpPr>
          <p:nvPr>
            <p:ph idx="1"/>
          </p:nvPr>
        </p:nvSpPr>
        <p:spPr/>
        <p:txBody>
          <a:bodyPr>
            <a:normAutofit fontScale="77500" lnSpcReduction="20000"/>
          </a:bodyPr>
          <a:lstStyle/>
          <a:p>
            <a:pPr algn="just"/>
            <a:r>
              <a:rPr lang="en-IN" dirty="0"/>
              <a:t>A </a:t>
            </a:r>
            <a:r>
              <a:rPr lang="en-IN" b="1" dirty="0"/>
              <a:t>network switch</a:t>
            </a:r>
            <a:r>
              <a:rPr lang="en-IN" dirty="0"/>
              <a:t> is a small hardware device that joins multiple computers together within one </a:t>
            </a:r>
            <a:r>
              <a:rPr lang="en-IN" dirty="0">
                <a:hlinkClick r:id="rId2"/>
              </a:rPr>
              <a:t>local area network (LAN</a:t>
            </a:r>
            <a:r>
              <a:rPr lang="en-IN" dirty="0" smtClean="0">
                <a:hlinkClick r:id="rId2"/>
              </a:rPr>
              <a:t>)</a:t>
            </a:r>
            <a:r>
              <a:rPr lang="en-IN" dirty="0" smtClean="0"/>
              <a:t>.</a:t>
            </a:r>
          </a:p>
          <a:p>
            <a:pPr algn="just"/>
            <a:r>
              <a:rPr lang="en-IN" dirty="0"/>
              <a:t>Network switches appear nearly identical to </a:t>
            </a:r>
            <a:r>
              <a:rPr lang="en-IN" dirty="0">
                <a:hlinkClick r:id="rId3"/>
              </a:rPr>
              <a:t>network hubs</a:t>
            </a:r>
            <a:r>
              <a:rPr lang="en-IN" dirty="0"/>
              <a:t>, but a switch generally contains more intelligence (and a slightly higher price tag) than a hub. </a:t>
            </a:r>
            <a:endParaRPr lang="en-IN" dirty="0" smtClean="0"/>
          </a:p>
          <a:p>
            <a:pPr algn="just"/>
            <a:r>
              <a:rPr lang="en-IN" dirty="0" smtClean="0"/>
              <a:t>Unlike </a:t>
            </a:r>
            <a:r>
              <a:rPr lang="en-IN" dirty="0"/>
              <a:t>hubs, network switches are capable of inspecting data </a:t>
            </a:r>
            <a:r>
              <a:rPr lang="en-IN" dirty="0">
                <a:hlinkClick r:id="rId4"/>
              </a:rPr>
              <a:t>packets</a:t>
            </a:r>
            <a:r>
              <a:rPr lang="en-IN" dirty="0"/>
              <a:t> as they are received, determining the source and destination device of each packet, and forwarding them appropriately. </a:t>
            </a:r>
            <a:endParaRPr lang="en-IN" dirty="0" smtClean="0"/>
          </a:p>
          <a:p>
            <a:pPr algn="just"/>
            <a:r>
              <a:rPr lang="en-IN" dirty="0" smtClean="0"/>
              <a:t>By </a:t>
            </a:r>
            <a:r>
              <a:rPr lang="en-IN" dirty="0"/>
              <a:t>delivering messages only to the connected device intended, a network switch conserves </a:t>
            </a:r>
            <a:r>
              <a:rPr lang="en-IN" dirty="0">
                <a:hlinkClick r:id="rId5"/>
              </a:rPr>
              <a:t>network bandwidth</a:t>
            </a:r>
            <a:r>
              <a:rPr lang="en-IN" dirty="0"/>
              <a:t> and offers generally better performance than a hub.</a:t>
            </a:r>
          </a:p>
        </p:txBody>
      </p:sp>
    </p:spTree>
    <p:extLst>
      <p:ext uri="{BB962C8B-B14F-4D97-AF65-F5344CB8AC3E}">
        <p14:creationId xmlns:p14="http://schemas.microsoft.com/office/powerpoint/2010/main" val="3164868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Devices : </a:t>
            </a:r>
            <a:r>
              <a:rPr lang="en-US" dirty="0" smtClean="0"/>
              <a:t>Hub</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204864"/>
            <a:ext cx="3428535" cy="22322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203569"/>
            <a:ext cx="3686398" cy="2232248"/>
          </a:xfrm>
          <a:prstGeom prst="rect">
            <a:avLst/>
          </a:prstGeom>
        </p:spPr>
      </p:pic>
    </p:spTree>
    <p:extLst>
      <p:ext uri="{BB962C8B-B14F-4D97-AF65-F5344CB8AC3E}">
        <p14:creationId xmlns:p14="http://schemas.microsoft.com/office/powerpoint/2010/main" val="21233772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Devices : Gateways</a:t>
            </a:r>
            <a:endParaRPr lang="en-IN" dirty="0"/>
          </a:p>
        </p:txBody>
      </p:sp>
      <p:sp>
        <p:nvSpPr>
          <p:cNvPr id="3" name="Content Placeholder 2"/>
          <p:cNvSpPr>
            <a:spLocks noGrp="1"/>
          </p:cNvSpPr>
          <p:nvPr>
            <p:ph idx="1"/>
          </p:nvPr>
        </p:nvSpPr>
        <p:spPr/>
        <p:txBody>
          <a:bodyPr>
            <a:normAutofit fontScale="92500"/>
          </a:bodyPr>
          <a:lstStyle/>
          <a:p>
            <a:pPr algn="just"/>
            <a:r>
              <a:rPr lang="en-IN" dirty="0"/>
              <a:t>In a </a:t>
            </a:r>
            <a:r>
              <a:rPr lang="en-IN" dirty="0">
                <a:hlinkClick r:id="rId2" tooltip="Telecommunications network"/>
              </a:rPr>
              <a:t>communications network</a:t>
            </a:r>
            <a:r>
              <a:rPr lang="en-IN" dirty="0"/>
              <a:t>, a network </a:t>
            </a:r>
            <a:r>
              <a:rPr lang="en-IN" dirty="0">
                <a:hlinkClick r:id="rId3" tooltip="Node (networking)"/>
              </a:rPr>
              <a:t>node</a:t>
            </a:r>
            <a:r>
              <a:rPr lang="en-IN" dirty="0"/>
              <a:t> equipped for interfacing with another network that uses different </a:t>
            </a:r>
            <a:r>
              <a:rPr lang="en-IN" dirty="0">
                <a:hlinkClick r:id="rId4" tooltip="Communications protocol"/>
              </a:rPr>
              <a:t>protocols</a:t>
            </a:r>
            <a:r>
              <a:rPr lang="en-IN" dirty="0" smtClean="0"/>
              <a:t>.</a:t>
            </a:r>
          </a:p>
          <a:p>
            <a:pPr algn="just"/>
            <a:r>
              <a:rPr lang="en-IN" dirty="0" smtClean="0"/>
              <a:t>A </a:t>
            </a:r>
            <a:r>
              <a:rPr lang="en-IN" dirty="0"/>
              <a:t>gateway may contain devices such as protocol translators, </a:t>
            </a:r>
            <a:r>
              <a:rPr lang="en-IN" dirty="0" smtClean="0">
                <a:hlinkClick r:id="rId5" tooltip="Impedance matching"/>
              </a:rPr>
              <a:t>matching</a:t>
            </a:r>
            <a:r>
              <a:rPr lang="en-IN" dirty="0" smtClean="0"/>
              <a:t> </a:t>
            </a:r>
            <a:r>
              <a:rPr lang="en-IN" dirty="0"/>
              <a:t>devices, rate converters, </a:t>
            </a:r>
            <a:r>
              <a:rPr lang="en-IN" dirty="0">
                <a:hlinkClick r:id="rId6" tooltip="Fault (technology)"/>
              </a:rPr>
              <a:t>fault</a:t>
            </a:r>
            <a:r>
              <a:rPr lang="en-IN" dirty="0"/>
              <a:t> isolators, or </a:t>
            </a:r>
            <a:r>
              <a:rPr lang="en-IN" dirty="0">
                <a:hlinkClick r:id="rId7" tooltip="Signalling (telecommunications)"/>
              </a:rPr>
              <a:t>signal</a:t>
            </a:r>
            <a:r>
              <a:rPr lang="en-IN" dirty="0"/>
              <a:t> translators as necessary to provide </a:t>
            </a:r>
            <a:r>
              <a:rPr lang="en-IN" dirty="0">
                <a:hlinkClick r:id="rId8" tooltip="System"/>
              </a:rPr>
              <a:t>system</a:t>
            </a:r>
            <a:r>
              <a:rPr lang="en-IN" dirty="0"/>
              <a:t> </a:t>
            </a:r>
            <a:r>
              <a:rPr lang="en-IN" dirty="0">
                <a:hlinkClick r:id="rId9" tooltip="Interoperability"/>
              </a:rPr>
              <a:t>interoperability</a:t>
            </a:r>
            <a:r>
              <a:rPr lang="en-IN" dirty="0"/>
              <a:t>. It also requires the establishment of mutually acceptable administrative procedures between both networks.</a:t>
            </a:r>
          </a:p>
          <a:p>
            <a:endParaRPr lang="en-IN" dirty="0"/>
          </a:p>
        </p:txBody>
      </p:sp>
    </p:spTree>
    <p:extLst>
      <p:ext uri="{BB962C8B-B14F-4D97-AF65-F5344CB8AC3E}">
        <p14:creationId xmlns:p14="http://schemas.microsoft.com/office/powerpoint/2010/main" val="37490314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Gateway</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772816"/>
            <a:ext cx="6912768" cy="4658605"/>
          </a:xfrm>
          <a:prstGeom prst="rect">
            <a:avLst/>
          </a:prstGeom>
        </p:spPr>
      </p:pic>
    </p:spTree>
    <p:extLst>
      <p:ext uri="{BB962C8B-B14F-4D97-AF65-F5344CB8AC3E}">
        <p14:creationId xmlns:p14="http://schemas.microsoft.com/office/powerpoint/2010/main" val="3536759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Communication Terminology - Baud</a:t>
            </a:r>
            <a:endParaRPr lang="en-IN" dirty="0"/>
          </a:p>
        </p:txBody>
      </p:sp>
      <p:sp>
        <p:nvSpPr>
          <p:cNvPr id="3" name="Content Placeholder 2"/>
          <p:cNvSpPr>
            <a:spLocks noGrp="1"/>
          </p:cNvSpPr>
          <p:nvPr>
            <p:ph idx="1"/>
          </p:nvPr>
        </p:nvSpPr>
        <p:spPr/>
        <p:txBody>
          <a:bodyPr>
            <a:normAutofit/>
          </a:bodyPr>
          <a:lstStyle/>
          <a:p>
            <a:pPr algn="just"/>
            <a:r>
              <a:rPr lang="en-US" dirty="0" smtClean="0"/>
              <a:t>Baud - </a:t>
            </a:r>
            <a:r>
              <a:rPr lang="en-IN" dirty="0" smtClean="0"/>
              <a:t>is </a:t>
            </a:r>
            <a:r>
              <a:rPr lang="en-IN" dirty="0"/>
              <a:t>synonymous to </a:t>
            </a:r>
            <a:r>
              <a:rPr lang="en-IN" i="1" dirty="0"/>
              <a:t>symbols per second</a:t>
            </a:r>
            <a:r>
              <a:rPr lang="en-IN" dirty="0"/>
              <a:t> or </a:t>
            </a:r>
            <a:r>
              <a:rPr lang="en-IN" i="1" dirty="0"/>
              <a:t>pulses per second</a:t>
            </a:r>
            <a:r>
              <a:rPr lang="en-IN" dirty="0"/>
              <a:t>. It is the unit of symbol rate, also known as </a:t>
            </a:r>
            <a:r>
              <a:rPr lang="en-IN" i="1" dirty="0"/>
              <a:t>baud rate</a:t>
            </a:r>
            <a:r>
              <a:rPr lang="en-IN" dirty="0"/>
              <a:t> or </a:t>
            </a:r>
            <a:r>
              <a:rPr lang="en-IN" i="1" dirty="0"/>
              <a:t>modulation rate</a:t>
            </a:r>
            <a:r>
              <a:rPr lang="en-IN" dirty="0"/>
              <a:t>; the number of distinct symbol changes (</a:t>
            </a:r>
            <a:r>
              <a:rPr lang="en-IN" dirty="0" err="1"/>
              <a:t>signaling</a:t>
            </a:r>
            <a:r>
              <a:rPr lang="en-IN" dirty="0"/>
              <a:t> events) made to the transmission medium per second in a digitally modulated signal or a line code. </a:t>
            </a:r>
            <a:endParaRPr lang="en-US" dirty="0" smtClean="0"/>
          </a:p>
          <a:p>
            <a:r>
              <a:rPr lang="en-US" dirty="0" smtClean="0"/>
              <a:t>Bandwidth </a:t>
            </a:r>
          </a:p>
          <a:p>
            <a:r>
              <a:rPr lang="en-US" dirty="0" smtClean="0"/>
              <a:t>Data Transfer Rate</a:t>
            </a:r>
            <a:endParaRPr lang="en-IN" dirty="0"/>
          </a:p>
        </p:txBody>
      </p:sp>
    </p:spTree>
    <p:extLst>
      <p:ext uri="{BB962C8B-B14F-4D97-AF65-F5344CB8AC3E}">
        <p14:creationId xmlns:p14="http://schemas.microsoft.com/office/powerpoint/2010/main" val="29451938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Network Topologies and types:</a:t>
            </a:r>
            <a:endParaRPr lang="en-IN" dirty="0"/>
          </a:p>
        </p:txBody>
      </p:sp>
      <p:sp>
        <p:nvSpPr>
          <p:cNvPr id="3" name="Content Placeholder 2"/>
          <p:cNvSpPr>
            <a:spLocks noGrp="1"/>
          </p:cNvSpPr>
          <p:nvPr>
            <p:ph idx="1"/>
          </p:nvPr>
        </p:nvSpPr>
        <p:spPr/>
        <p:txBody>
          <a:bodyPr/>
          <a:lstStyle/>
          <a:p>
            <a:r>
              <a:rPr lang="en-US" dirty="0" smtClean="0"/>
              <a:t>Topologies :</a:t>
            </a:r>
            <a:endParaRPr lang="en-IN" dirty="0" smtClean="0"/>
          </a:p>
          <a:p>
            <a:pPr marL="0" indent="0">
              <a:buNone/>
            </a:pPr>
            <a:r>
              <a:rPr lang="en-IN" dirty="0" smtClean="0"/>
              <a:t>	Bus</a:t>
            </a:r>
            <a:r>
              <a:rPr lang="en-IN" dirty="0"/>
              <a:t>, Star, </a:t>
            </a:r>
            <a:r>
              <a:rPr lang="en-IN" dirty="0" smtClean="0"/>
              <a:t>Tree</a:t>
            </a:r>
          </a:p>
          <a:p>
            <a:endParaRPr lang="en-IN" dirty="0" smtClean="0"/>
          </a:p>
          <a:p>
            <a:r>
              <a:rPr lang="en-US" dirty="0" smtClean="0"/>
              <a:t>Types of network :</a:t>
            </a:r>
            <a:endParaRPr lang="en-IN" dirty="0"/>
          </a:p>
          <a:p>
            <a:pPr marL="0" indent="0">
              <a:buNone/>
            </a:pPr>
            <a:r>
              <a:rPr lang="en-IN" dirty="0" smtClean="0"/>
              <a:t>	PAN</a:t>
            </a:r>
            <a:r>
              <a:rPr lang="en-IN" dirty="0"/>
              <a:t>, LAN, WAN, MAN</a:t>
            </a:r>
          </a:p>
        </p:txBody>
      </p:sp>
    </p:spTree>
    <p:extLst>
      <p:ext uri="{BB962C8B-B14F-4D97-AF65-F5344CB8AC3E}">
        <p14:creationId xmlns:p14="http://schemas.microsoft.com/office/powerpoint/2010/main" val="9360416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Topology</a:t>
            </a:r>
            <a:endParaRPr lang="en-IN" dirty="0"/>
          </a:p>
        </p:txBody>
      </p:sp>
      <p:sp>
        <p:nvSpPr>
          <p:cNvPr id="3" name="Content Placeholder 2"/>
          <p:cNvSpPr>
            <a:spLocks noGrp="1"/>
          </p:cNvSpPr>
          <p:nvPr>
            <p:ph idx="1"/>
          </p:nvPr>
        </p:nvSpPr>
        <p:spPr/>
        <p:txBody>
          <a:bodyPr>
            <a:normAutofit/>
          </a:bodyPr>
          <a:lstStyle/>
          <a:p>
            <a:pPr>
              <a:lnSpc>
                <a:spcPct val="150000"/>
              </a:lnSpc>
            </a:pPr>
            <a:r>
              <a:rPr lang="en-IN" dirty="0"/>
              <a:t>Ease of installation.</a:t>
            </a:r>
          </a:p>
          <a:p>
            <a:pPr>
              <a:lnSpc>
                <a:spcPct val="150000"/>
              </a:lnSpc>
            </a:pPr>
            <a:r>
              <a:rPr lang="en-IN" dirty="0"/>
              <a:t>Simple and cheap.</a:t>
            </a:r>
          </a:p>
          <a:p>
            <a:pPr>
              <a:lnSpc>
                <a:spcPct val="150000"/>
              </a:lnSpc>
            </a:pPr>
            <a:r>
              <a:rPr lang="en-IN" dirty="0"/>
              <a:t>If one computer fails it does not affect the other computers.</a:t>
            </a:r>
          </a:p>
          <a:p>
            <a:pPr>
              <a:lnSpc>
                <a:spcPct val="150000"/>
              </a:lnSpc>
            </a:pPr>
            <a:r>
              <a:rPr lang="en-IN" dirty="0" smtClean="0"/>
              <a:t>Minimizing </a:t>
            </a:r>
            <a:r>
              <a:rPr lang="en-IN" dirty="0"/>
              <a:t>the amount cable used connecting the network.</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172" y="980728"/>
            <a:ext cx="2819400" cy="1619250"/>
          </a:xfrm>
          <a:prstGeom prst="rect">
            <a:avLst/>
          </a:prstGeom>
        </p:spPr>
      </p:pic>
    </p:spTree>
    <p:extLst>
      <p:ext uri="{BB962C8B-B14F-4D97-AF65-F5344CB8AC3E}">
        <p14:creationId xmlns:p14="http://schemas.microsoft.com/office/powerpoint/2010/main" val="4935416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Topology</a:t>
            </a:r>
            <a:endParaRPr lang="en-IN" dirty="0"/>
          </a:p>
        </p:txBody>
      </p:sp>
      <p:sp>
        <p:nvSpPr>
          <p:cNvPr id="3" name="Content Placeholder 2"/>
          <p:cNvSpPr>
            <a:spLocks noGrp="1"/>
          </p:cNvSpPr>
          <p:nvPr>
            <p:ph idx="1"/>
          </p:nvPr>
        </p:nvSpPr>
        <p:spPr>
          <a:xfrm>
            <a:off x="827584" y="1844824"/>
            <a:ext cx="7272808" cy="4464495"/>
          </a:xfrm>
        </p:spPr>
        <p:txBody>
          <a:bodyPr>
            <a:normAutofit fontScale="85000" lnSpcReduction="10000"/>
          </a:bodyPr>
          <a:lstStyle/>
          <a:p>
            <a:pPr>
              <a:lnSpc>
                <a:spcPct val="160000"/>
              </a:lnSpc>
            </a:pPr>
            <a:r>
              <a:rPr lang="en-IN" sz="3400" dirty="0"/>
              <a:t>If the main cable fails, all the other sources will die</a:t>
            </a:r>
          </a:p>
          <a:p>
            <a:pPr>
              <a:lnSpc>
                <a:spcPct val="160000"/>
              </a:lnSpc>
            </a:pPr>
            <a:r>
              <a:rPr lang="en-US" sz="3400" dirty="0" smtClean="0"/>
              <a:t>Terminators are required at both ends</a:t>
            </a:r>
          </a:p>
          <a:p>
            <a:pPr>
              <a:lnSpc>
                <a:spcPct val="160000"/>
              </a:lnSpc>
            </a:pPr>
            <a:r>
              <a:rPr lang="en-US" sz="3400" dirty="0" smtClean="0"/>
              <a:t>At a time only one node can transfer data</a:t>
            </a:r>
          </a:p>
          <a:p>
            <a:pPr>
              <a:lnSpc>
                <a:spcPct val="160000"/>
              </a:lnSpc>
            </a:pPr>
            <a:r>
              <a:rPr lang="en-US" sz="3400" dirty="0" smtClean="0"/>
              <a:t>Difficult to identify the problem if the entire network shuts down</a:t>
            </a:r>
          </a:p>
          <a:p>
            <a:pPr>
              <a:lnSpc>
                <a:spcPct val="160000"/>
              </a:lnSpc>
            </a:pPr>
            <a:endParaRPr lang="en-IN" sz="3400" dirty="0" smtClean="0"/>
          </a:p>
          <a:p>
            <a:endParaRPr lang="en-IN" dirty="0"/>
          </a:p>
        </p:txBody>
      </p:sp>
    </p:spTree>
    <p:extLst>
      <p:ext uri="{BB962C8B-B14F-4D97-AF65-F5344CB8AC3E}">
        <p14:creationId xmlns:p14="http://schemas.microsoft.com/office/powerpoint/2010/main" val="2864054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Topology</a:t>
            </a:r>
            <a:endParaRPr lang="en-IN" dirty="0"/>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863479"/>
            <a:ext cx="6350000" cy="4914900"/>
          </a:xfrm>
          <a:prstGeom prst="rect">
            <a:avLst/>
          </a:prstGeom>
        </p:spPr>
      </p:pic>
    </p:spTree>
    <p:extLst>
      <p:ext uri="{BB962C8B-B14F-4D97-AF65-F5344CB8AC3E}">
        <p14:creationId xmlns:p14="http://schemas.microsoft.com/office/powerpoint/2010/main" val="9205415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Topology</a:t>
            </a:r>
            <a:endParaRPr lang="en-IN" dirty="0"/>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IN" b="1" dirty="0"/>
              <a:t>Star networks</a:t>
            </a:r>
            <a:r>
              <a:rPr lang="en-IN" dirty="0"/>
              <a:t> </a:t>
            </a:r>
            <a:r>
              <a:rPr lang="en-IN" dirty="0" smtClean="0"/>
              <a:t>: A </a:t>
            </a:r>
            <a:r>
              <a:rPr lang="en-IN" dirty="0"/>
              <a:t>star network consists of one central </a:t>
            </a:r>
            <a:r>
              <a:rPr lang="en-IN" dirty="0">
                <a:hlinkClick r:id="rId2" tooltip="Network switch"/>
              </a:rPr>
              <a:t>switch</a:t>
            </a:r>
            <a:r>
              <a:rPr lang="en-IN" dirty="0"/>
              <a:t>, </a:t>
            </a:r>
            <a:r>
              <a:rPr lang="en-IN" dirty="0">
                <a:hlinkClick r:id="rId3" tooltip="Network hub"/>
              </a:rPr>
              <a:t>hub</a:t>
            </a:r>
            <a:r>
              <a:rPr lang="en-IN" dirty="0"/>
              <a:t> or computer, which acts as a </a:t>
            </a:r>
            <a:r>
              <a:rPr lang="en-IN" dirty="0" smtClean="0"/>
              <a:t>conduit(duct/tube/pipe/channel) </a:t>
            </a:r>
            <a:r>
              <a:rPr lang="en-IN" dirty="0"/>
              <a:t>to transmit messages. This consists of a central node, to which all other nodes are connected; this central node provides a common connection point for all nodes through a hub.</a:t>
            </a:r>
          </a:p>
        </p:txBody>
      </p:sp>
    </p:spTree>
    <p:extLst>
      <p:ext uri="{BB962C8B-B14F-4D97-AF65-F5344CB8AC3E}">
        <p14:creationId xmlns:p14="http://schemas.microsoft.com/office/powerpoint/2010/main" val="14891792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a:t>
            </a:r>
            <a:endParaRPr lang="en-IN" dirty="0"/>
          </a:p>
        </p:txBody>
      </p:sp>
      <p:sp>
        <p:nvSpPr>
          <p:cNvPr id="3" name="Content Placeholder 2"/>
          <p:cNvSpPr>
            <a:spLocks noGrp="1"/>
          </p:cNvSpPr>
          <p:nvPr>
            <p:ph idx="1"/>
          </p:nvPr>
        </p:nvSpPr>
        <p:spPr>
          <a:xfrm>
            <a:off x="827584" y="2060848"/>
            <a:ext cx="7285424" cy="4046047"/>
          </a:xfrm>
        </p:spPr>
        <p:txBody>
          <a:bodyPr>
            <a:normAutofit/>
          </a:bodyPr>
          <a:lstStyle/>
          <a:p>
            <a:pPr algn="just"/>
            <a:r>
              <a:rPr lang="en-IN" b="1" dirty="0" smtClean="0"/>
              <a:t>Easy to manage</a:t>
            </a:r>
          </a:p>
          <a:p>
            <a:pPr algn="just"/>
            <a:r>
              <a:rPr lang="en-US" b="1" dirty="0" smtClean="0"/>
              <a:t>If a problem occurs in the network, it can be isolated and cleared</a:t>
            </a:r>
          </a:p>
          <a:p>
            <a:pPr algn="just"/>
            <a:r>
              <a:rPr lang="en-US" b="1" dirty="0" smtClean="0"/>
              <a:t>Easy to extend</a:t>
            </a:r>
          </a:p>
          <a:p>
            <a:pPr algn="just"/>
            <a:r>
              <a:rPr lang="en-US" b="1" dirty="0" smtClean="0"/>
              <a:t>No collision of data</a:t>
            </a:r>
            <a:endParaRPr lang="en-IN" dirty="0"/>
          </a:p>
          <a:p>
            <a:endParaRPr lang="en-IN" dirty="0"/>
          </a:p>
        </p:txBody>
      </p:sp>
    </p:spTree>
    <p:extLst>
      <p:ext uri="{BB962C8B-B14F-4D97-AF65-F5344CB8AC3E}">
        <p14:creationId xmlns:p14="http://schemas.microsoft.com/office/powerpoint/2010/main" val="16084481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a:t>
            </a:r>
            <a:endParaRPr lang="en-IN" dirty="0"/>
          </a:p>
        </p:txBody>
      </p:sp>
      <p:sp>
        <p:nvSpPr>
          <p:cNvPr id="3" name="Content Placeholder 2"/>
          <p:cNvSpPr>
            <a:spLocks noGrp="1"/>
          </p:cNvSpPr>
          <p:nvPr>
            <p:ph idx="1"/>
          </p:nvPr>
        </p:nvSpPr>
        <p:spPr>
          <a:xfrm>
            <a:off x="1463040" y="2119257"/>
            <a:ext cx="6493336" cy="3603812"/>
          </a:xfrm>
        </p:spPr>
        <p:txBody>
          <a:bodyPr>
            <a:normAutofit/>
          </a:bodyPr>
          <a:lstStyle/>
          <a:p>
            <a:r>
              <a:rPr lang="en-US" dirty="0" smtClean="0"/>
              <a:t>Complete dependence on hub</a:t>
            </a:r>
          </a:p>
          <a:p>
            <a:r>
              <a:rPr lang="en-US" dirty="0" smtClean="0"/>
              <a:t>Network connection may slow down when the number of nodes increases or the cable lengthens</a:t>
            </a:r>
          </a:p>
          <a:p>
            <a:r>
              <a:rPr lang="en-US" dirty="0" smtClean="0"/>
              <a:t>Star topology needs more cable length</a:t>
            </a:r>
          </a:p>
          <a:p>
            <a:r>
              <a:rPr lang="en-US" dirty="0" smtClean="0"/>
              <a:t>More expensive than bus</a:t>
            </a:r>
            <a:endParaRPr lang="en-IN" dirty="0"/>
          </a:p>
        </p:txBody>
      </p:sp>
    </p:spTree>
    <p:extLst>
      <p:ext uri="{BB962C8B-B14F-4D97-AF65-F5344CB8AC3E}">
        <p14:creationId xmlns:p14="http://schemas.microsoft.com/office/powerpoint/2010/main" val="2020505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a:t>
            </a:r>
            <a:endParaRPr lang="en-IN" dirty="0"/>
          </a:p>
        </p:txBody>
      </p:sp>
      <p:sp>
        <p:nvSpPr>
          <p:cNvPr id="3" name="Content Placeholder 2"/>
          <p:cNvSpPr>
            <a:spLocks noGrp="1"/>
          </p:cNvSpPr>
          <p:nvPr>
            <p:ph idx="1"/>
          </p:nvPr>
        </p:nvSpPr>
        <p:spPr/>
        <p:txBody>
          <a:bodyPr/>
          <a:lstStyle/>
          <a:p>
            <a:r>
              <a:rPr lang="en-IN" dirty="0"/>
              <a:t>High dependence of the system on the functioning of the central </a:t>
            </a:r>
            <a:r>
              <a:rPr lang="en-IN" dirty="0" smtClean="0"/>
              <a:t>hub.</a:t>
            </a:r>
          </a:p>
          <a:p>
            <a:r>
              <a:rPr lang="en-IN" dirty="0" smtClean="0"/>
              <a:t>Failure </a:t>
            </a:r>
            <a:r>
              <a:rPr lang="en-IN" dirty="0"/>
              <a:t>of the central hub renders the network inoperable</a:t>
            </a:r>
          </a:p>
        </p:txBody>
      </p:sp>
    </p:spTree>
    <p:extLst>
      <p:ext uri="{BB962C8B-B14F-4D97-AF65-F5344CB8AC3E}">
        <p14:creationId xmlns:p14="http://schemas.microsoft.com/office/powerpoint/2010/main" val="8113390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562" y="2060848"/>
            <a:ext cx="7310846" cy="3748555"/>
          </a:xfrm>
        </p:spPr>
      </p:pic>
    </p:spTree>
    <p:extLst>
      <p:ext uri="{BB962C8B-B14F-4D97-AF65-F5344CB8AC3E}">
        <p14:creationId xmlns:p14="http://schemas.microsoft.com/office/powerpoint/2010/main" val="27440306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a:t>
            </a:r>
            <a:endParaRPr lang="en-IN" dirty="0"/>
          </a:p>
        </p:txBody>
      </p:sp>
      <p:sp>
        <p:nvSpPr>
          <p:cNvPr id="3" name="Content Placeholder 2"/>
          <p:cNvSpPr>
            <a:spLocks noGrp="1"/>
          </p:cNvSpPr>
          <p:nvPr>
            <p:ph idx="1"/>
          </p:nvPr>
        </p:nvSpPr>
        <p:spPr/>
        <p:txBody>
          <a:bodyPr/>
          <a:lstStyle/>
          <a:p>
            <a:r>
              <a:rPr lang="en-US" dirty="0" smtClean="0"/>
              <a:t>It is possible to form a point to point connection with tree topology</a:t>
            </a:r>
          </a:p>
          <a:p>
            <a:r>
              <a:rPr lang="en-US" dirty="0" smtClean="0"/>
              <a:t>All computers can access other computers which are in other larger and immediate network</a:t>
            </a:r>
          </a:p>
          <a:p>
            <a:pPr marL="0" indent="0">
              <a:buNone/>
            </a:pPr>
            <a:endParaRPr lang="en-IN" dirty="0"/>
          </a:p>
        </p:txBody>
      </p:sp>
    </p:spTree>
    <p:extLst>
      <p:ext uri="{BB962C8B-B14F-4D97-AF65-F5344CB8AC3E}">
        <p14:creationId xmlns:p14="http://schemas.microsoft.com/office/powerpoint/2010/main" val="1313241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Communication Terminology - </a:t>
            </a:r>
            <a:r>
              <a:rPr lang="en-US" dirty="0" smtClean="0"/>
              <a:t>Bandwidth</a:t>
            </a:r>
            <a:endParaRPr lang="en-IN" dirty="0"/>
          </a:p>
        </p:txBody>
      </p:sp>
      <p:sp>
        <p:nvSpPr>
          <p:cNvPr id="3" name="Content Placeholder 2"/>
          <p:cNvSpPr>
            <a:spLocks noGrp="1"/>
          </p:cNvSpPr>
          <p:nvPr>
            <p:ph idx="1"/>
          </p:nvPr>
        </p:nvSpPr>
        <p:spPr/>
        <p:txBody>
          <a:bodyPr/>
          <a:lstStyle/>
          <a:p>
            <a:r>
              <a:rPr lang="en-IN" dirty="0"/>
              <a:t>In computer networking and computer science, the words </a:t>
            </a:r>
            <a:r>
              <a:rPr lang="en-IN" b="1" dirty="0" err="1" smtClean="0"/>
              <a:t>bandwidth</a:t>
            </a:r>
            <a:r>
              <a:rPr lang="en-IN" dirty="0" err="1" smtClean="0"/>
              <a:t>,</a:t>
            </a:r>
            <a:r>
              <a:rPr lang="en-IN" b="1" dirty="0" err="1" smtClean="0"/>
              <a:t>network</a:t>
            </a:r>
            <a:r>
              <a:rPr lang="en-IN" b="1" dirty="0" smtClean="0"/>
              <a:t> </a:t>
            </a:r>
            <a:r>
              <a:rPr lang="en-IN" b="1" dirty="0" err="1" smtClean="0"/>
              <a:t>bandwidth</a:t>
            </a:r>
            <a:r>
              <a:rPr lang="en-IN" dirty="0" err="1" smtClean="0"/>
              <a:t>,</a:t>
            </a:r>
            <a:r>
              <a:rPr lang="en-IN" b="1" dirty="0" err="1" smtClean="0"/>
              <a:t>data</a:t>
            </a:r>
            <a:r>
              <a:rPr lang="en-IN" b="1" dirty="0" smtClean="0"/>
              <a:t> </a:t>
            </a:r>
            <a:r>
              <a:rPr lang="en-IN" b="1" dirty="0" err="1" smtClean="0"/>
              <a:t>bandwidth</a:t>
            </a:r>
            <a:r>
              <a:rPr lang="en-IN" dirty="0" err="1" smtClean="0"/>
              <a:t>,or</a:t>
            </a:r>
            <a:r>
              <a:rPr lang="en-IN" dirty="0" smtClean="0"/>
              <a:t> </a:t>
            </a:r>
            <a:r>
              <a:rPr lang="en-IN" b="1" dirty="0"/>
              <a:t>digital </a:t>
            </a:r>
            <a:r>
              <a:rPr lang="en-IN" b="1" dirty="0" smtClean="0"/>
              <a:t>bandwidth</a:t>
            </a:r>
            <a:r>
              <a:rPr lang="en-IN" baseline="30000" dirty="0"/>
              <a:t> </a:t>
            </a:r>
            <a:r>
              <a:rPr lang="en-IN" dirty="0" smtClean="0"/>
              <a:t>are </a:t>
            </a:r>
            <a:r>
              <a:rPr lang="en-IN" dirty="0"/>
              <a:t>terms used to refer to various bit-rate measures, representing the available or consumed data communication resources expressed in bits per second or multiples of it (bit/s, </a:t>
            </a:r>
            <a:r>
              <a:rPr lang="en-IN" dirty="0" err="1"/>
              <a:t>kbit</a:t>
            </a:r>
            <a:r>
              <a:rPr lang="en-IN" dirty="0"/>
              <a:t>/s, Mbit/s, </a:t>
            </a:r>
            <a:r>
              <a:rPr lang="en-IN" dirty="0" err="1"/>
              <a:t>Gbit</a:t>
            </a:r>
            <a:r>
              <a:rPr lang="en-IN" dirty="0"/>
              <a:t>/s, etc.).</a:t>
            </a:r>
          </a:p>
        </p:txBody>
      </p:sp>
    </p:spTree>
    <p:extLst>
      <p:ext uri="{BB962C8B-B14F-4D97-AF65-F5344CB8AC3E}">
        <p14:creationId xmlns:p14="http://schemas.microsoft.com/office/powerpoint/2010/main" val="4235758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a:t>
            </a:r>
            <a:endParaRPr lang="en-IN" dirty="0"/>
          </a:p>
        </p:txBody>
      </p:sp>
      <p:sp>
        <p:nvSpPr>
          <p:cNvPr id="3" name="Content Placeholder 2"/>
          <p:cNvSpPr>
            <a:spLocks noGrp="1"/>
          </p:cNvSpPr>
          <p:nvPr>
            <p:ph idx="1"/>
          </p:nvPr>
        </p:nvSpPr>
        <p:spPr/>
        <p:txBody>
          <a:bodyPr/>
          <a:lstStyle/>
          <a:p>
            <a:r>
              <a:rPr lang="en-US" dirty="0" smtClean="0"/>
              <a:t>Entire tree topology would fail if the central truck fails</a:t>
            </a:r>
          </a:p>
          <a:p>
            <a:r>
              <a:rPr lang="en-US" dirty="0" smtClean="0"/>
              <a:t>More complex . As it grows it becomes difficult to manage</a:t>
            </a:r>
          </a:p>
          <a:p>
            <a:r>
              <a:rPr lang="en-US" dirty="0" smtClean="0"/>
              <a:t>It is expensive as more hubs and cables are required</a:t>
            </a:r>
            <a:endParaRPr lang="en-IN" dirty="0"/>
          </a:p>
        </p:txBody>
      </p:sp>
    </p:spTree>
    <p:extLst>
      <p:ext uri="{BB962C8B-B14F-4D97-AF65-F5344CB8AC3E}">
        <p14:creationId xmlns:p14="http://schemas.microsoft.com/office/powerpoint/2010/main" val="6041766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Network </a:t>
            </a:r>
            <a:r>
              <a:rPr lang="en-IN" b="1" dirty="0" smtClean="0"/>
              <a:t>Protocols</a:t>
            </a:r>
            <a:endParaRPr lang="en-IN" dirty="0"/>
          </a:p>
        </p:txBody>
      </p:sp>
      <p:sp>
        <p:nvSpPr>
          <p:cNvPr id="3" name="Content Placeholder 2"/>
          <p:cNvSpPr>
            <a:spLocks noGrp="1"/>
          </p:cNvSpPr>
          <p:nvPr>
            <p:ph idx="1"/>
          </p:nvPr>
        </p:nvSpPr>
        <p:spPr/>
        <p:txBody>
          <a:bodyPr>
            <a:normAutofit lnSpcReduction="10000"/>
          </a:bodyPr>
          <a:lstStyle/>
          <a:p>
            <a:r>
              <a:rPr lang="en-US" dirty="0" smtClean="0"/>
              <a:t>Include guidelines that regulate – </a:t>
            </a:r>
          </a:p>
          <a:p>
            <a:r>
              <a:rPr lang="en-US" dirty="0" smtClean="0"/>
              <a:t>Access methods</a:t>
            </a:r>
          </a:p>
          <a:p>
            <a:r>
              <a:rPr lang="en-US" dirty="0" smtClean="0"/>
              <a:t>Allowed physical topologies</a:t>
            </a:r>
          </a:p>
          <a:p>
            <a:r>
              <a:rPr lang="en-US" dirty="0" smtClean="0"/>
              <a:t>Type of cabling</a:t>
            </a:r>
          </a:p>
          <a:p>
            <a:r>
              <a:rPr lang="en-US" dirty="0" smtClean="0"/>
              <a:t>Speed of data transfer</a:t>
            </a:r>
          </a:p>
          <a:p>
            <a:endParaRPr lang="en-US" dirty="0"/>
          </a:p>
          <a:p>
            <a:endParaRPr lang="en-US" dirty="0" smtClean="0"/>
          </a:p>
          <a:p>
            <a:r>
              <a:rPr lang="en-US" dirty="0" smtClean="0"/>
              <a:t>They can be implemented in hardware or software</a:t>
            </a:r>
            <a:endParaRPr lang="en-IN" dirty="0"/>
          </a:p>
        </p:txBody>
      </p:sp>
    </p:spTree>
    <p:extLst>
      <p:ext uri="{BB962C8B-B14F-4D97-AF65-F5344CB8AC3E}">
        <p14:creationId xmlns:p14="http://schemas.microsoft.com/office/powerpoint/2010/main" val="22173007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Network Protocol:</a:t>
            </a:r>
            <a:endParaRPr lang="en-IN" dirty="0"/>
          </a:p>
        </p:txBody>
      </p:sp>
      <p:sp>
        <p:nvSpPr>
          <p:cNvPr id="3" name="Content Placeholder 2"/>
          <p:cNvSpPr>
            <a:spLocks noGrp="1"/>
          </p:cNvSpPr>
          <p:nvPr>
            <p:ph idx="1"/>
          </p:nvPr>
        </p:nvSpPr>
        <p:spPr/>
        <p:txBody>
          <a:bodyPr>
            <a:normAutofit fontScale="92500"/>
          </a:bodyPr>
          <a:lstStyle/>
          <a:p>
            <a:r>
              <a:rPr lang="en-IN" dirty="0" smtClean="0"/>
              <a:t>TCP/IP</a:t>
            </a:r>
            <a:r>
              <a:rPr lang="en-IN" dirty="0"/>
              <a:t>, File Transfer Protocol (FTP), PPP, Remote Login (Telnet), Internet</a:t>
            </a:r>
          </a:p>
          <a:p>
            <a:r>
              <a:rPr lang="en-IN" dirty="0"/>
              <a:t>Wireless/Mobile Communication protocol such as GSM, CDMA, GPRS, WLL,</a:t>
            </a:r>
          </a:p>
          <a:p>
            <a:r>
              <a:rPr lang="en-IN" dirty="0"/>
              <a:t>Mobile Telecommunication Technologies : 1G, 2G, 3G and 4G</a:t>
            </a:r>
          </a:p>
          <a:p>
            <a:r>
              <a:rPr lang="en-IN" dirty="0"/>
              <a:t>Electronic mail protocols such as SMTP, POP3</a:t>
            </a:r>
          </a:p>
          <a:p>
            <a:r>
              <a:rPr lang="en-IN" dirty="0"/>
              <a:t>Protocols for Chat and Video Conferencing VOIP</a:t>
            </a:r>
          </a:p>
          <a:p>
            <a:r>
              <a:rPr lang="en-IN" dirty="0"/>
              <a:t>Wireless protocols such as Wi-Fi and </a:t>
            </a:r>
            <a:r>
              <a:rPr lang="en-IN" dirty="0" err="1"/>
              <a:t>WiMax</a:t>
            </a:r>
            <a:endParaRPr lang="en-IN" dirty="0"/>
          </a:p>
        </p:txBody>
      </p:sp>
    </p:spTree>
    <p:extLst>
      <p:ext uri="{BB962C8B-B14F-4D97-AF65-F5344CB8AC3E}">
        <p14:creationId xmlns:p14="http://schemas.microsoft.com/office/powerpoint/2010/main" val="3710779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TCP/IP </a:t>
            </a:r>
            <a:r>
              <a:rPr lang="en-IN" dirty="0"/>
              <a:t/>
            </a:r>
            <a:br>
              <a:rPr lang="en-IN" dirty="0"/>
            </a:br>
            <a:endParaRPr lang="en-IN" dirty="0"/>
          </a:p>
        </p:txBody>
      </p:sp>
      <p:sp>
        <p:nvSpPr>
          <p:cNvPr id="3" name="Content Placeholder 2"/>
          <p:cNvSpPr>
            <a:spLocks noGrp="1"/>
          </p:cNvSpPr>
          <p:nvPr>
            <p:ph idx="1"/>
          </p:nvPr>
        </p:nvSpPr>
        <p:spPr/>
        <p:txBody>
          <a:bodyPr/>
          <a:lstStyle/>
          <a:p>
            <a:r>
              <a:rPr lang="en-US" dirty="0" smtClean="0"/>
              <a:t>Main protocol for communication on internet</a:t>
            </a:r>
          </a:p>
          <a:p>
            <a:r>
              <a:rPr lang="en-US" dirty="0" smtClean="0"/>
              <a:t>TCP for breaking &amp; assembling data</a:t>
            </a:r>
          </a:p>
          <a:p>
            <a:r>
              <a:rPr lang="en-US" dirty="0" smtClean="0"/>
              <a:t>IP responsible for sending packets to correct destination – it decides the route</a:t>
            </a:r>
            <a:endParaRPr lang="en-IN" dirty="0"/>
          </a:p>
        </p:txBody>
      </p:sp>
    </p:spTree>
    <p:extLst>
      <p:ext uri="{BB962C8B-B14F-4D97-AF65-F5344CB8AC3E}">
        <p14:creationId xmlns:p14="http://schemas.microsoft.com/office/powerpoint/2010/main" val="28427904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File Transfer </a:t>
            </a:r>
            <a:r>
              <a:rPr lang="en-IN" dirty="0" smtClean="0"/>
              <a:t>Protocol</a:t>
            </a:r>
            <a:endParaRPr lang="en-IN" dirty="0"/>
          </a:p>
        </p:txBody>
      </p:sp>
      <p:sp>
        <p:nvSpPr>
          <p:cNvPr id="3" name="Content Placeholder 2"/>
          <p:cNvSpPr>
            <a:spLocks noGrp="1"/>
          </p:cNvSpPr>
          <p:nvPr>
            <p:ph idx="1"/>
          </p:nvPr>
        </p:nvSpPr>
        <p:spPr/>
        <p:txBody>
          <a:bodyPr/>
          <a:lstStyle/>
          <a:p>
            <a:r>
              <a:rPr lang="en-US" dirty="0" smtClean="0"/>
              <a:t>Enables file sharing between hosts</a:t>
            </a:r>
          </a:p>
          <a:p>
            <a:endParaRPr lang="en-IN" dirty="0"/>
          </a:p>
        </p:txBody>
      </p:sp>
    </p:spTree>
    <p:extLst>
      <p:ext uri="{BB962C8B-B14F-4D97-AF65-F5344CB8AC3E}">
        <p14:creationId xmlns:p14="http://schemas.microsoft.com/office/powerpoint/2010/main" val="11474909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PPP</a:t>
            </a:r>
            <a:endParaRPr lang="en-IN" dirty="0"/>
          </a:p>
        </p:txBody>
      </p:sp>
      <p:sp>
        <p:nvSpPr>
          <p:cNvPr id="3" name="Content Placeholder 2"/>
          <p:cNvSpPr>
            <a:spLocks noGrp="1"/>
          </p:cNvSpPr>
          <p:nvPr>
            <p:ph idx="1"/>
          </p:nvPr>
        </p:nvSpPr>
        <p:spPr/>
        <p:txBody>
          <a:bodyPr/>
          <a:lstStyle/>
          <a:p>
            <a:r>
              <a:rPr lang="en-IN" b="1" dirty="0" smtClean="0"/>
              <a:t>Point to Point Connection</a:t>
            </a:r>
            <a:r>
              <a:rPr lang="en-IN" dirty="0" smtClean="0"/>
              <a:t> is a private data connection securely connecting two or more locations </a:t>
            </a:r>
            <a:r>
              <a:rPr lang="en-IN" b="1" dirty="0" smtClean="0">
                <a:solidFill>
                  <a:srgbClr val="FF0000"/>
                </a:solidFill>
              </a:rPr>
              <a:t>for private data services</a:t>
            </a:r>
            <a:r>
              <a:rPr lang="en-IN" dirty="0" smtClean="0"/>
              <a:t>. A point to point connection is a closed network data transport service which does not traverse the public Internet and is inherently secure with no data encryption needed.</a:t>
            </a:r>
            <a:endParaRPr lang="en-IN" dirty="0"/>
          </a:p>
        </p:txBody>
      </p:sp>
    </p:spTree>
    <p:extLst>
      <p:ext uri="{BB962C8B-B14F-4D97-AF65-F5344CB8AC3E}">
        <p14:creationId xmlns:p14="http://schemas.microsoft.com/office/powerpoint/2010/main" val="5470518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PPP</a:t>
            </a:r>
            <a:endParaRPr lang="en-IN" dirty="0"/>
          </a:p>
        </p:txBody>
      </p:sp>
      <p:sp>
        <p:nvSpPr>
          <p:cNvPr id="3" name="Content Placeholder 2"/>
          <p:cNvSpPr>
            <a:spLocks noGrp="1"/>
          </p:cNvSpPr>
          <p:nvPr>
            <p:ph idx="1"/>
          </p:nvPr>
        </p:nvSpPr>
        <p:spPr/>
        <p:txBody>
          <a:bodyPr/>
          <a:lstStyle/>
          <a:p>
            <a:r>
              <a:rPr lang="en-IN" dirty="0"/>
              <a:t>An example is a </a:t>
            </a:r>
            <a:r>
              <a:rPr lang="en-IN" dirty="0">
                <a:hlinkClick r:id="rId2" tooltip="Telephone call"/>
              </a:rPr>
              <a:t>telephone call</a:t>
            </a:r>
            <a:r>
              <a:rPr lang="en-IN" dirty="0"/>
              <a:t>, in which one telephone is connected with one other, and what is said by one caller can only be heard by the other. This is contrasted with a </a:t>
            </a:r>
            <a:r>
              <a:rPr lang="en-IN" i="1" dirty="0">
                <a:hlinkClick r:id="rId3" tooltip="Point-to-multipoint"/>
              </a:rPr>
              <a:t>point-to-multipoint</a:t>
            </a:r>
            <a:r>
              <a:rPr lang="en-IN" dirty="0"/>
              <a:t> or </a:t>
            </a:r>
            <a:r>
              <a:rPr lang="en-IN" i="1" dirty="0">
                <a:hlinkClick r:id="rId4" tooltip="Broadcasting"/>
              </a:rPr>
              <a:t>broadcast</a:t>
            </a:r>
            <a:r>
              <a:rPr lang="en-IN" dirty="0"/>
              <a:t> communication topology,</a:t>
            </a:r>
          </a:p>
        </p:txBody>
      </p:sp>
    </p:spTree>
    <p:extLst>
      <p:ext uri="{BB962C8B-B14F-4D97-AF65-F5344CB8AC3E}">
        <p14:creationId xmlns:p14="http://schemas.microsoft.com/office/powerpoint/2010/main" val="32306982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Remote Login (Telnet)</a:t>
            </a:r>
          </a:p>
        </p:txBody>
      </p:sp>
      <p:sp>
        <p:nvSpPr>
          <p:cNvPr id="3" name="Content Placeholder 2"/>
          <p:cNvSpPr>
            <a:spLocks noGrp="1"/>
          </p:cNvSpPr>
          <p:nvPr>
            <p:ph idx="1"/>
          </p:nvPr>
        </p:nvSpPr>
        <p:spPr/>
        <p:txBody>
          <a:bodyPr>
            <a:normAutofit fontScale="85000" lnSpcReduction="20000"/>
          </a:bodyPr>
          <a:lstStyle/>
          <a:p>
            <a:pPr algn="just"/>
            <a:r>
              <a:rPr lang="en-IN" dirty="0" smtClean="0"/>
              <a:t>TELNET </a:t>
            </a:r>
            <a:r>
              <a:rPr lang="en-IN" dirty="0"/>
              <a:t>is used for remote login to other computers on the Internet</a:t>
            </a:r>
            <a:r>
              <a:rPr lang="en-IN" dirty="0" smtClean="0"/>
              <a:t>.</a:t>
            </a:r>
          </a:p>
          <a:p>
            <a:pPr algn="just"/>
            <a:r>
              <a:rPr lang="en-US" dirty="0" smtClean="0"/>
              <a:t> </a:t>
            </a:r>
            <a:r>
              <a:rPr lang="en-IN" b="1" dirty="0"/>
              <a:t>Telnet</a:t>
            </a:r>
            <a:r>
              <a:rPr lang="en-IN" dirty="0"/>
              <a:t> is a </a:t>
            </a:r>
            <a:r>
              <a:rPr lang="en-IN" dirty="0">
                <a:hlinkClick r:id="rId2" tooltip="Network protocol"/>
              </a:rPr>
              <a:t>network protocol</a:t>
            </a:r>
            <a:r>
              <a:rPr lang="en-IN" dirty="0"/>
              <a:t> used on the </a:t>
            </a:r>
            <a:r>
              <a:rPr lang="en-IN" dirty="0">
                <a:hlinkClick r:id="rId3" tooltip="Internet"/>
              </a:rPr>
              <a:t>Internet</a:t>
            </a:r>
            <a:r>
              <a:rPr lang="en-IN" dirty="0"/>
              <a:t> or </a:t>
            </a:r>
            <a:r>
              <a:rPr lang="en-IN" dirty="0">
                <a:hlinkClick r:id="rId4" tooltip="Local Area Network"/>
              </a:rPr>
              <a:t>local area networks</a:t>
            </a:r>
            <a:r>
              <a:rPr lang="en-IN" dirty="0"/>
              <a:t> to provide a bidirectional interactive text-oriented communication </a:t>
            </a:r>
            <a:r>
              <a:rPr lang="en-IN" dirty="0" smtClean="0"/>
              <a:t>facility</a:t>
            </a:r>
          </a:p>
          <a:p>
            <a:pPr algn="just"/>
            <a:r>
              <a:rPr lang="en-US" dirty="0" smtClean="0"/>
              <a:t>Not secure</a:t>
            </a:r>
          </a:p>
          <a:p>
            <a:r>
              <a:rPr lang="en-IN" dirty="0"/>
              <a:t>The </a:t>
            </a:r>
            <a:r>
              <a:rPr lang="en-IN" b="1" dirty="0" err="1"/>
              <a:t>tlntadmn</a:t>
            </a:r>
            <a:r>
              <a:rPr lang="en-IN" dirty="0"/>
              <a:t> commands allow you to remotely manage a computer running Telnet Server. These commands are run from the command prompt. Used without parameters, </a:t>
            </a:r>
            <a:r>
              <a:rPr lang="en-IN" b="1" dirty="0" err="1"/>
              <a:t>tlntadmn</a:t>
            </a:r>
            <a:r>
              <a:rPr lang="en-IN" dirty="0"/>
              <a:t> displays local server settings.</a:t>
            </a:r>
          </a:p>
          <a:p>
            <a:pPr algn="just"/>
            <a:endParaRPr lang="en-US" dirty="0" smtClean="0"/>
          </a:p>
          <a:p>
            <a:pPr algn="just"/>
            <a:r>
              <a:rPr lang="en-US" dirty="0" smtClean="0"/>
              <a:t>Telnet clients – Microsoft, Unix</a:t>
            </a:r>
          </a:p>
        </p:txBody>
      </p:sp>
    </p:spTree>
    <p:extLst>
      <p:ext uri="{BB962C8B-B14F-4D97-AF65-F5344CB8AC3E}">
        <p14:creationId xmlns:p14="http://schemas.microsoft.com/office/powerpoint/2010/main" val="29401895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Telnet</a:t>
            </a:r>
            <a:endParaRPr lang="en-IN" dirty="0"/>
          </a:p>
        </p:txBody>
      </p:sp>
      <p:sp>
        <p:nvSpPr>
          <p:cNvPr id="3" name="Content Placeholder 2"/>
          <p:cNvSpPr>
            <a:spLocks noGrp="1"/>
          </p:cNvSpPr>
          <p:nvPr>
            <p:ph idx="1"/>
          </p:nvPr>
        </p:nvSpPr>
        <p:spPr/>
        <p:txBody>
          <a:bodyPr/>
          <a:lstStyle/>
          <a:p>
            <a:r>
              <a:rPr lang="en-IN" dirty="0"/>
              <a:t>To use </a:t>
            </a:r>
            <a:r>
              <a:rPr lang="en-IN" b="1" dirty="0"/>
              <a:t>telnet</a:t>
            </a:r>
            <a:r>
              <a:rPr lang="en-IN" dirty="0"/>
              <a:t> commands at the Telnet prompt</a:t>
            </a:r>
          </a:p>
          <a:p>
            <a:pPr marL="0" indent="0">
              <a:buNone/>
            </a:pPr>
            <a:r>
              <a:rPr lang="en-IN" dirty="0"/>
              <a:t>To start Telnet Client and to enter the Telnet prompt</a:t>
            </a:r>
          </a:p>
          <a:p>
            <a:pPr marL="0" indent="0">
              <a:buNone/>
            </a:pPr>
            <a:r>
              <a:rPr lang="en-IN" b="1" dirty="0"/>
              <a:t>Syntax</a:t>
            </a:r>
          </a:p>
          <a:p>
            <a:pPr marL="0" indent="0">
              <a:buNone/>
            </a:pPr>
            <a:r>
              <a:rPr lang="en-IN" b="1" dirty="0"/>
              <a:t>telnet</a:t>
            </a:r>
            <a:r>
              <a:rPr lang="en-IN" dirty="0"/>
              <a:t> [</a:t>
            </a:r>
            <a:r>
              <a:rPr lang="en-IN" b="1" dirty="0"/>
              <a:t>\\</a:t>
            </a:r>
            <a:r>
              <a:rPr lang="en-IN" i="1" dirty="0" err="1"/>
              <a:t>RemoteServer</a:t>
            </a:r>
            <a:r>
              <a:rPr lang="en-IN" dirty="0"/>
              <a:t>]</a:t>
            </a:r>
          </a:p>
          <a:p>
            <a:endParaRPr lang="en-IN" dirty="0"/>
          </a:p>
        </p:txBody>
      </p:sp>
    </p:spTree>
    <p:extLst>
      <p:ext uri="{BB962C8B-B14F-4D97-AF65-F5344CB8AC3E}">
        <p14:creationId xmlns:p14="http://schemas.microsoft.com/office/powerpoint/2010/main" val="5767281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Internet Protocol</a:t>
            </a:r>
            <a:endParaRPr lang="en-IN" dirty="0"/>
          </a:p>
        </p:txBody>
      </p:sp>
      <p:sp>
        <p:nvSpPr>
          <p:cNvPr id="3" name="Content Placeholder 2"/>
          <p:cNvSpPr>
            <a:spLocks noGrp="1"/>
          </p:cNvSpPr>
          <p:nvPr>
            <p:ph idx="1"/>
          </p:nvPr>
        </p:nvSpPr>
        <p:spPr/>
        <p:txBody>
          <a:bodyPr/>
          <a:lstStyle/>
          <a:p>
            <a:r>
              <a:rPr lang="en-IN" dirty="0"/>
              <a:t>The </a:t>
            </a:r>
            <a:r>
              <a:rPr lang="en-IN" b="1" dirty="0"/>
              <a:t>Internet Protocol</a:t>
            </a:r>
            <a:r>
              <a:rPr lang="en-IN" dirty="0"/>
              <a:t> (</a:t>
            </a:r>
            <a:r>
              <a:rPr lang="en-IN" b="1" dirty="0"/>
              <a:t>IP</a:t>
            </a:r>
            <a:r>
              <a:rPr lang="en-IN" dirty="0"/>
              <a:t>) is the principal </a:t>
            </a:r>
            <a:r>
              <a:rPr lang="en-IN" dirty="0">
                <a:hlinkClick r:id="rId2" tooltip="Communications protocol"/>
              </a:rPr>
              <a:t>communications protocol</a:t>
            </a:r>
            <a:r>
              <a:rPr lang="en-IN" dirty="0"/>
              <a:t> in the </a:t>
            </a:r>
            <a:r>
              <a:rPr lang="en-IN" dirty="0">
                <a:hlinkClick r:id="rId3" tooltip="Internet protocol suite"/>
              </a:rPr>
              <a:t>Internet protocol suite</a:t>
            </a:r>
            <a:r>
              <a:rPr lang="en-IN" dirty="0"/>
              <a:t> for relaying </a:t>
            </a:r>
            <a:r>
              <a:rPr lang="en-IN" dirty="0">
                <a:hlinkClick r:id="rId4" tooltip="Datagram"/>
              </a:rPr>
              <a:t>datagrams</a:t>
            </a:r>
            <a:r>
              <a:rPr lang="en-IN" dirty="0"/>
              <a:t> across network boundaries. Its </a:t>
            </a:r>
            <a:r>
              <a:rPr lang="en-IN" dirty="0">
                <a:hlinkClick r:id="rId5" tooltip="Routing"/>
              </a:rPr>
              <a:t>routing</a:t>
            </a:r>
            <a:r>
              <a:rPr lang="en-IN" dirty="0"/>
              <a:t> function enables </a:t>
            </a:r>
            <a:r>
              <a:rPr lang="en-IN" dirty="0">
                <a:hlinkClick r:id="rId6" tooltip="Internetwork"/>
              </a:rPr>
              <a:t>internetworking</a:t>
            </a:r>
            <a:r>
              <a:rPr lang="en-IN" dirty="0"/>
              <a:t>, and essentially establishes the </a:t>
            </a:r>
            <a:r>
              <a:rPr lang="en-IN" dirty="0">
                <a:hlinkClick r:id="rId7" tooltip="Internet"/>
              </a:rPr>
              <a:t>Internet</a:t>
            </a:r>
            <a:r>
              <a:rPr lang="en-IN" dirty="0"/>
              <a:t>.</a:t>
            </a:r>
          </a:p>
        </p:txBody>
      </p:sp>
    </p:spTree>
    <p:extLst>
      <p:ext uri="{BB962C8B-B14F-4D97-AF65-F5344CB8AC3E}">
        <p14:creationId xmlns:p14="http://schemas.microsoft.com/office/powerpoint/2010/main" val="2961948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Communication Terminology </a:t>
            </a:r>
            <a:r>
              <a:rPr lang="en-US" dirty="0" smtClean="0"/>
              <a:t>– Data Transfer Rate</a:t>
            </a:r>
            <a:endParaRPr lang="en-IN" dirty="0"/>
          </a:p>
        </p:txBody>
      </p:sp>
      <p:sp>
        <p:nvSpPr>
          <p:cNvPr id="3" name="Content Placeholder 2"/>
          <p:cNvSpPr>
            <a:spLocks noGrp="1"/>
          </p:cNvSpPr>
          <p:nvPr>
            <p:ph idx="1"/>
          </p:nvPr>
        </p:nvSpPr>
        <p:spPr/>
        <p:txBody>
          <a:bodyPr>
            <a:normAutofit/>
          </a:bodyPr>
          <a:lstStyle/>
          <a:p>
            <a:r>
              <a:rPr lang="en-IN" dirty="0"/>
              <a:t>Home &gt; data transfer rate </a:t>
            </a:r>
            <a:r>
              <a:rPr lang="en-IN" b="1" dirty="0" smtClean="0"/>
              <a:t>data </a:t>
            </a:r>
            <a:r>
              <a:rPr lang="en-IN" b="1" dirty="0"/>
              <a:t>transfer rate</a:t>
            </a:r>
          </a:p>
          <a:p>
            <a:pPr marL="0" indent="0">
              <a:buNone/>
            </a:pPr>
            <a:r>
              <a:rPr lang="en-IN" dirty="0"/>
              <a:t>The speed with which data can be transmitted from one device to another. Data rates are often measured in </a:t>
            </a:r>
            <a:r>
              <a:rPr lang="en-IN" i="1" dirty="0"/>
              <a:t>megabits</a:t>
            </a:r>
            <a:r>
              <a:rPr lang="en-IN" dirty="0"/>
              <a:t> (million bits)</a:t>
            </a:r>
            <a:r>
              <a:rPr lang="en-IN" i="1" dirty="0"/>
              <a:t> </a:t>
            </a:r>
            <a:r>
              <a:rPr lang="en-IN" dirty="0"/>
              <a:t>or </a:t>
            </a:r>
            <a:r>
              <a:rPr lang="en-IN" i="1" dirty="0"/>
              <a:t>megabytes</a:t>
            </a:r>
            <a:r>
              <a:rPr lang="en-IN" dirty="0"/>
              <a:t> (million bytes) </a:t>
            </a:r>
            <a:r>
              <a:rPr lang="en-IN" i="1" dirty="0"/>
              <a:t>per second</a:t>
            </a:r>
            <a:r>
              <a:rPr lang="en-IN" dirty="0"/>
              <a:t>. These are usually abbreviated as </a:t>
            </a:r>
            <a:r>
              <a:rPr lang="en-IN" i="1" dirty="0"/>
              <a:t>Mbps</a:t>
            </a:r>
            <a:r>
              <a:rPr lang="en-IN" dirty="0"/>
              <a:t> and </a:t>
            </a:r>
            <a:r>
              <a:rPr lang="en-IN" i="1" dirty="0" err="1"/>
              <a:t>MBps</a:t>
            </a:r>
            <a:r>
              <a:rPr lang="en-IN" i="1" dirty="0"/>
              <a:t>,</a:t>
            </a:r>
            <a:r>
              <a:rPr lang="en-IN" dirty="0"/>
              <a:t> respectively. </a:t>
            </a:r>
          </a:p>
          <a:p>
            <a:pPr marL="0" indent="0">
              <a:buNone/>
            </a:pPr>
            <a:r>
              <a:rPr lang="en-IN" dirty="0"/>
              <a:t>Another term for data transfer rate is </a:t>
            </a:r>
            <a:r>
              <a:rPr lang="en-IN" i="1" dirty="0"/>
              <a:t>throughput</a:t>
            </a:r>
            <a:r>
              <a:rPr lang="en-IN" dirty="0"/>
              <a:t>. </a:t>
            </a:r>
          </a:p>
          <a:p>
            <a:endParaRPr lang="en-IN" dirty="0"/>
          </a:p>
        </p:txBody>
      </p:sp>
    </p:spTree>
    <p:extLst>
      <p:ext uri="{BB962C8B-B14F-4D97-AF65-F5344CB8AC3E}">
        <p14:creationId xmlns:p14="http://schemas.microsoft.com/office/powerpoint/2010/main" val="18649476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Technologies used in cellular phones</a:t>
            </a:r>
            <a:endParaRPr lang="en-IN" dirty="0"/>
          </a:p>
        </p:txBody>
      </p:sp>
      <p:sp>
        <p:nvSpPr>
          <p:cNvPr id="3" name="Content Placeholder 2"/>
          <p:cNvSpPr>
            <a:spLocks noGrp="1"/>
          </p:cNvSpPr>
          <p:nvPr>
            <p:ph idx="1"/>
          </p:nvPr>
        </p:nvSpPr>
        <p:spPr/>
        <p:txBody>
          <a:bodyPr/>
          <a:lstStyle/>
          <a:p>
            <a:pPr marL="0" indent="0">
              <a:buNone/>
            </a:pPr>
            <a:r>
              <a:rPr lang="en-US" dirty="0" smtClean="0"/>
              <a:t>3 main technologies</a:t>
            </a:r>
          </a:p>
          <a:p>
            <a:r>
              <a:rPr lang="en-US" dirty="0" smtClean="0"/>
              <a:t>GSM</a:t>
            </a:r>
          </a:p>
          <a:p>
            <a:r>
              <a:rPr lang="en-US" dirty="0" smtClean="0"/>
              <a:t>TDMA</a:t>
            </a:r>
          </a:p>
          <a:p>
            <a:r>
              <a:rPr lang="en-US" dirty="0" smtClean="0"/>
              <a:t>CDMA</a:t>
            </a:r>
            <a:endParaRPr lang="en-IN" dirty="0"/>
          </a:p>
        </p:txBody>
      </p:sp>
    </p:spTree>
    <p:extLst>
      <p:ext uri="{BB962C8B-B14F-4D97-AF65-F5344CB8AC3E}">
        <p14:creationId xmlns:p14="http://schemas.microsoft.com/office/powerpoint/2010/main" val="27950508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CDMA</a:t>
            </a:r>
            <a:endParaRPr lang="en-IN" dirty="0"/>
          </a:p>
        </p:txBody>
      </p:sp>
      <p:sp>
        <p:nvSpPr>
          <p:cNvPr id="3" name="Content Placeholder 2"/>
          <p:cNvSpPr>
            <a:spLocks noGrp="1"/>
          </p:cNvSpPr>
          <p:nvPr>
            <p:ph idx="1"/>
          </p:nvPr>
        </p:nvSpPr>
        <p:spPr/>
        <p:txBody>
          <a:bodyPr>
            <a:normAutofit fontScale="70000" lnSpcReduction="20000"/>
          </a:bodyPr>
          <a:lstStyle/>
          <a:p>
            <a:pPr algn="just"/>
            <a:r>
              <a:rPr lang="en-IN" dirty="0"/>
              <a:t>An analogy to the problem of multiple access is a room (channel) in which people wish to talk to each other simultaneously. To avoid confusion, people could take turns speaking (time division), speak at different pitches (frequency division), or speak in different languages (code division). </a:t>
            </a:r>
            <a:endParaRPr lang="en-IN" dirty="0" smtClean="0"/>
          </a:p>
          <a:p>
            <a:pPr marL="0" indent="0" algn="just">
              <a:buNone/>
            </a:pPr>
            <a:endParaRPr lang="en-IN" dirty="0"/>
          </a:p>
          <a:p>
            <a:pPr marL="0" indent="0" algn="just">
              <a:buNone/>
            </a:pPr>
            <a:r>
              <a:rPr lang="en-IN" dirty="0" smtClean="0"/>
              <a:t>CDMA </a:t>
            </a:r>
            <a:r>
              <a:rPr lang="en-IN" dirty="0"/>
              <a:t>is analogous to the last example where people speaking the same language can understand each other, but other languages are perceived as </a:t>
            </a:r>
            <a:r>
              <a:rPr lang="en-IN" dirty="0">
                <a:hlinkClick r:id="rId2" tooltip="Noise"/>
              </a:rPr>
              <a:t>noise</a:t>
            </a:r>
            <a:r>
              <a:rPr lang="en-IN" dirty="0"/>
              <a:t> and rejected. </a:t>
            </a:r>
            <a:endParaRPr lang="en-IN" dirty="0" smtClean="0"/>
          </a:p>
          <a:p>
            <a:pPr marL="0" indent="0" algn="just">
              <a:buNone/>
            </a:pPr>
            <a:endParaRPr lang="en-IN" dirty="0"/>
          </a:p>
          <a:p>
            <a:pPr marL="0" indent="0" algn="just">
              <a:buNone/>
            </a:pPr>
            <a:r>
              <a:rPr lang="en-IN" dirty="0" smtClean="0"/>
              <a:t>Similarly</a:t>
            </a:r>
            <a:r>
              <a:rPr lang="en-IN" dirty="0"/>
              <a:t>, in radio CDMA, each group of users is given a shared code. Many codes occupy the same channel, but only users associated with a particular code can communicate.</a:t>
            </a:r>
          </a:p>
        </p:txBody>
      </p:sp>
    </p:spTree>
    <p:extLst>
      <p:ext uri="{BB962C8B-B14F-4D97-AF65-F5344CB8AC3E}">
        <p14:creationId xmlns:p14="http://schemas.microsoft.com/office/powerpoint/2010/main" val="18780556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677"/>
            <a:ext cx="9144000" cy="6919573"/>
          </a:xfrm>
        </p:spPr>
      </p:pic>
    </p:spTree>
    <p:extLst>
      <p:ext uri="{BB962C8B-B14F-4D97-AF65-F5344CB8AC3E}">
        <p14:creationId xmlns:p14="http://schemas.microsoft.com/office/powerpoint/2010/main" val="37192795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CDMA</a:t>
            </a:r>
            <a:endParaRPr lang="en-IN" dirty="0"/>
          </a:p>
        </p:txBody>
      </p:sp>
      <p:sp>
        <p:nvSpPr>
          <p:cNvPr id="3" name="Content Placeholder 2"/>
          <p:cNvSpPr>
            <a:spLocks noGrp="1"/>
          </p:cNvSpPr>
          <p:nvPr>
            <p:ph idx="1"/>
          </p:nvPr>
        </p:nvSpPr>
        <p:spPr/>
        <p:txBody>
          <a:bodyPr>
            <a:normAutofit fontScale="85000" lnSpcReduction="20000"/>
          </a:bodyPr>
          <a:lstStyle/>
          <a:p>
            <a:pPr>
              <a:spcBef>
                <a:spcPts val="600"/>
              </a:spcBef>
            </a:pPr>
            <a:r>
              <a:rPr lang="en-IN" dirty="0"/>
              <a:t>CDMA does not assign a specific frequency to each user. </a:t>
            </a:r>
            <a:endParaRPr lang="en-IN" dirty="0" smtClean="0"/>
          </a:p>
          <a:p>
            <a:pPr algn="just">
              <a:spcBef>
                <a:spcPts val="600"/>
              </a:spcBef>
            </a:pPr>
            <a:r>
              <a:rPr lang="en-IN" dirty="0" smtClean="0"/>
              <a:t>Instead</a:t>
            </a:r>
            <a:r>
              <a:rPr lang="en-IN" dirty="0"/>
              <a:t>, every </a:t>
            </a:r>
            <a:r>
              <a:rPr lang="en-IN" dirty="0">
                <a:hlinkClick r:id="rId2"/>
              </a:rPr>
              <a:t>channel</a:t>
            </a:r>
            <a:r>
              <a:rPr lang="en-IN" dirty="0"/>
              <a:t> uses the full available spectrum. </a:t>
            </a:r>
            <a:endParaRPr lang="en-IN" dirty="0" smtClean="0"/>
          </a:p>
          <a:p>
            <a:pPr>
              <a:spcBef>
                <a:spcPts val="600"/>
              </a:spcBef>
            </a:pPr>
            <a:r>
              <a:rPr lang="en-IN" dirty="0" smtClean="0"/>
              <a:t>Individual </a:t>
            </a:r>
            <a:r>
              <a:rPr lang="en-IN" dirty="0"/>
              <a:t>conversations are encoded with a pseudo-random digital sequence. </a:t>
            </a:r>
            <a:endParaRPr lang="en-IN" dirty="0" smtClean="0"/>
          </a:p>
          <a:p>
            <a:pPr>
              <a:spcBef>
                <a:spcPts val="600"/>
              </a:spcBef>
            </a:pPr>
            <a:endParaRPr lang="en-IN" dirty="0"/>
          </a:p>
          <a:p>
            <a:pPr algn="just">
              <a:spcBef>
                <a:spcPts val="600"/>
              </a:spcBef>
            </a:pPr>
            <a:r>
              <a:rPr lang="en-IN" dirty="0" smtClean="0"/>
              <a:t>CDMA </a:t>
            </a:r>
            <a:r>
              <a:rPr lang="en-IN" dirty="0"/>
              <a:t>consistently provides better capacity for voice and data communications than other commercial mobile technologies, allowing more subscribers to connect at any given time, and it is the common platform on which 3G technologies are built.</a:t>
            </a:r>
          </a:p>
        </p:txBody>
      </p:sp>
    </p:spTree>
    <p:extLst>
      <p:ext uri="{BB962C8B-B14F-4D97-AF65-F5344CB8AC3E}">
        <p14:creationId xmlns:p14="http://schemas.microsoft.com/office/powerpoint/2010/main" val="12576747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February 2005</a:t>
            </a:r>
          </a:p>
        </p:txBody>
      </p:sp>
      <p:sp>
        <p:nvSpPr>
          <p:cNvPr id="6" name="Footer Placeholder 2"/>
          <p:cNvSpPr>
            <a:spLocks noGrp="1"/>
          </p:cNvSpPr>
          <p:nvPr>
            <p:ph type="ftr" sz="quarter" idx="11"/>
          </p:nvPr>
        </p:nvSpPr>
        <p:spPr/>
        <p:txBody>
          <a:bodyPr/>
          <a:lstStyle/>
          <a:p>
            <a:r>
              <a:rPr lang="en-US"/>
              <a:t>Copyright 2005 All Rights Reserved</a:t>
            </a:r>
          </a:p>
        </p:txBody>
      </p:sp>
      <p:sp>
        <p:nvSpPr>
          <p:cNvPr id="7" name="Slide Number Placeholder 3"/>
          <p:cNvSpPr>
            <a:spLocks noGrp="1"/>
          </p:cNvSpPr>
          <p:nvPr>
            <p:ph type="sldNum" sz="quarter" idx="12"/>
          </p:nvPr>
        </p:nvSpPr>
        <p:spPr/>
        <p:txBody>
          <a:bodyPr/>
          <a:lstStyle/>
          <a:p>
            <a:fld id="{58BE2E27-2A85-4B44-8937-713C6EDFFC3B}" type="slidenum">
              <a:rPr lang="en-US"/>
              <a:pPr/>
              <a:t>84</a:t>
            </a:fld>
            <a:endParaRPr lang="en-US"/>
          </a:p>
        </p:txBody>
      </p:sp>
      <p:pic>
        <p:nvPicPr>
          <p:cNvPr id="56322" name="Picture 2" descr="fhss_colocation-c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839200" cy="5118100"/>
          </a:xfrm>
          <a:prstGeom prst="rect">
            <a:avLst/>
          </a:prstGeom>
          <a:noFill/>
          <a:extLst>
            <a:ext uri="{909E8E84-426E-40DD-AFC4-6F175D3DCCD1}">
              <a14:hiddenFill xmlns:a14="http://schemas.microsoft.com/office/drawing/2010/main">
                <a:solidFill>
                  <a:srgbClr val="FFFFFF"/>
                </a:solidFill>
              </a14:hiddenFill>
            </a:ext>
          </a:extLst>
        </p:spPr>
      </p:pic>
      <p:sp>
        <p:nvSpPr>
          <p:cNvPr id="56323" name="Rectangle 3"/>
          <p:cNvSpPr>
            <a:spLocks noChangeArrowheads="1"/>
          </p:cNvSpPr>
          <p:nvPr/>
        </p:nvSpPr>
        <p:spPr bwMode="auto">
          <a:xfrm>
            <a:off x="822325" y="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3200" b="1" u="sng" dirty="0">
                <a:solidFill>
                  <a:schemeClr val="tx2"/>
                </a:solidFill>
              </a:rPr>
              <a:t>Frequency Hopping Spread Spectrum</a:t>
            </a:r>
          </a:p>
        </p:txBody>
      </p:sp>
      <p:sp>
        <p:nvSpPr>
          <p:cNvPr id="56324" name="Text Box 4"/>
          <p:cNvSpPr txBox="1">
            <a:spLocks noChangeArrowheads="1"/>
          </p:cNvSpPr>
          <p:nvPr/>
        </p:nvSpPr>
        <p:spPr bwMode="auto">
          <a:xfrm>
            <a:off x="1752600" y="914400"/>
            <a:ext cx="591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An Example of a Co-located Frequency Hopping System</a:t>
            </a:r>
          </a:p>
        </p:txBody>
      </p:sp>
    </p:spTree>
    <p:extLst>
      <p:ext uri="{BB962C8B-B14F-4D97-AF65-F5344CB8AC3E}">
        <p14:creationId xmlns:p14="http://schemas.microsoft.com/office/powerpoint/2010/main" val="35861241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15" y="2564904"/>
            <a:ext cx="8153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59496" y="1666124"/>
            <a:ext cx="5958408" cy="707886"/>
          </a:xfrm>
          <a:prstGeom prst="rect">
            <a:avLst/>
          </a:prstGeom>
        </p:spPr>
        <p:txBody>
          <a:bodyPr wrap="square">
            <a:spAutoFit/>
          </a:bodyPr>
          <a:lstStyle/>
          <a:p>
            <a:pPr lvl="1">
              <a:spcBef>
                <a:spcPct val="50000"/>
              </a:spcBef>
              <a:buFont typeface="Monotype Sorts" pitchFamily="2" charset="2"/>
              <a:buChar char="4"/>
            </a:pPr>
            <a:r>
              <a:rPr lang="en-US" sz="2000" dirty="0"/>
              <a:t>The hopping channels for the US and Europe  are shown below.</a:t>
            </a:r>
            <a:endParaRPr lang="en-US" dirty="0"/>
          </a:p>
        </p:txBody>
      </p:sp>
      <p:sp>
        <p:nvSpPr>
          <p:cNvPr id="4" name="Title 1"/>
          <p:cNvSpPr txBox="1">
            <a:spLocks/>
          </p:cNvSpPr>
          <p:nvPr/>
        </p:nvSpPr>
        <p:spPr>
          <a:xfrm>
            <a:off x="1095023" y="817582"/>
            <a:ext cx="6965245" cy="12024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Frequency hopping</a:t>
            </a:r>
            <a:endParaRPr lang="en-IN" dirty="0"/>
          </a:p>
        </p:txBody>
      </p:sp>
      <p:sp>
        <p:nvSpPr>
          <p:cNvPr id="5" name="Rectangle 4"/>
          <p:cNvSpPr/>
          <p:nvPr/>
        </p:nvSpPr>
        <p:spPr>
          <a:xfrm>
            <a:off x="2051720" y="5013176"/>
            <a:ext cx="4422173" cy="369332"/>
          </a:xfrm>
          <a:prstGeom prst="rect">
            <a:avLst/>
          </a:prstGeom>
        </p:spPr>
        <p:txBody>
          <a:bodyPr wrap="none">
            <a:spAutoFit/>
          </a:bodyPr>
          <a:lstStyle/>
          <a:p>
            <a:r>
              <a:rPr lang="en-US" dirty="0"/>
              <a:t>Dwell time per frequency is around 100 </a:t>
            </a:r>
            <a:r>
              <a:rPr lang="en-US" dirty="0" err="1"/>
              <a:t>ms</a:t>
            </a:r>
            <a:r>
              <a:rPr lang="en-US" dirty="0"/>
              <a:t> </a:t>
            </a:r>
            <a:endParaRPr lang="en-IN" dirty="0"/>
          </a:p>
        </p:txBody>
      </p:sp>
    </p:spTree>
    <p:extLst>
      <p:ext uri="{BB962C8B-B14F-4D97-AF65-F5344CB8AC3E}">
        <p14:creationId xmlns:p14="http://schemas.microsoft.com/office/powerpoint/2010/main" val="26069216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a:t>
            </a:r>
            <a:endParaRPr lang="en-IN" dirty="0"/>
          </a:p>
        </p:txBody>
      </p:sp>
      <p:sp>
        <p:nvSpPr>
          <p:cNvPr id="3" name="Content Placeholder 2"/>
          <p:cNvSpPr>
            <a:spLocks noGrp="1"/>
          </p:cNvSpPr>
          <p:nvPr>
            <p:ph idx="1"/>
          </p:nvPr>
        </p:nvSpPr>
        <p:spPr/>
        <p:txBody>
          <a:bodyPr/>
          <a:lstStyle/>
          <a:p>
            <a:r>
              <a:rPr lang="en-US" dirty="0" smtClean="0"/>
              <a:t>Operates at either 900 MHz 0r 1800 MHz frequency band</a:t>
            </a:r>
          </a:p>
          <a:p>
            <a:r>
              <a:rPr lang="en-US" dirty="0" smtClean="0"/>
              <a:t>Was first launched in Finland in 1991</a:t>
            </a:r>
          </a:p>
          <a:p>
            <a:r>
              <a:rPr lang="en-US" dirty="0" smtClean="0"/>
              <a:t>Today, 690 mobile networks provide GSM services over 213 countries</a:t>
            </a:r>
          </a:p>
          <a:p>
            <a:r>
              <a:rPr lang="en-US" dirty="0" smtClean="0"/>
              <a:t>GSM represents 82.4% of all global mobile connections</a:t>
            </a:r>
          </a:p>
          <a:p>
            <a:pPr marL="0" indent="0">
              <a:buNone/>
            </a:pPr>
            <a:endParaRPr lang="en-US" dirty="0" smtClean="0"/>
          </a:p>
          <a:p>
            <a:endParaRPr lang="en-IN" dirty="0"/>
          </a:p>
        </p:txBody>
      </p:sp>
    </p:spTree>
    <p:extLst>
      <p:ext uri="{BB962C8B-B14F-4D97-AF65-F5344CB8AC3E}">
        <p14:creationId xmlns:p14="http://schemas.microsoft.com/office/powerpoint/2010/main" val="34850861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a:t>
            </a:r>
            <a:endParaRPr lang="en-IN" dirty="0"/>
          </a:p>
        </p:txBody>
      </p:sp>
      <p:sp>
        <p:nvSpPr>
          <p:cNvPr id="3" name="Content Placeholder 2"/>
          <p:cNvSpPr>
            <a:spLocks noGrp="1"/>
          </p:cNvSpPr>
          <p:nvPr>
            <p:ph idx="1"/>
          </p:nvPr>
        </p:nvSpPr>
        <p:spPr/>
        <p:txBody>
          <a:bodyPr/>
          <a:lstStyle/>
          <a:p>
            <a:r>
              <a:rPr lang="en-US" dirty="0" smtClean="0"/>
              <a:t>Many GSM network operators have roaming agreements with foreign countries</a:t>
            </a:r>
          </a:p>
          <a:p>
            <a:r>
              <a:rPr lang="en-US" dirty="0" smtClean="0"/>
              <a:t>GSM is also known as 2 G technology</a:t>
            </a:r>
          </a:p>
          <a:p>
            <a:r>
              <a:rPr lang="en-US" dirty="0" smtClean="0"/>
              <a:t>Mature and stable technology</a:t>
            </a:r>
          </a:p>
          <a:p>
            <a:r>
              <a:rPr lang="en-US" dirty="0" smtClean="0"/>
              <a:t>Consistent service</a:t>
            </a:r>
            <a:endParaRPr lang="en-IN" dirty="0"/>
          </a:p>
        </p:txBody>
      </p:sp>
    </p:spTree>
    <p:extLst>
      <p:ext uri="{BB962C8B-B14F-4D97-AF65-F5344CB8AC3E}">
        <p14:creationId xmlns:p14="http://schemas.microsoft.com/office/powerpoint/2010/main" val="14181469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a:t>
            </a:r>
            <a:endParaRPr lang="en-IN" dirty="0"/>
          </a:p>
        </p:txBody>
      </p:sp>
      <p:sp>
        <p:nvSpPr>
          <p:cNvPr id="3" name="Content Placeholder 2"/>
          <p:cNvSpPr>
            <a:spLocks noGrp="1"/>
          </p:cNvSpPr>
          <p:nvPr>
            <p:ph idx="1"/>
          </p:nvPr>
        </p:nvSpPr>
        <p:spPr/>
        <p:txBody>
          <a:bodyPr/>
          <a:lstStyle/>
          <a:p>
            <a:r>
              <a:rPr lang="en-US" dirty="0" smtClean="0"/>
              <a:t>Has pulse nature which can interfere with some electronic devices including pace makers, hearing aids</a:t>
            </a:r>
          </a:p>
          <a:p>
            <a:r>
              <a:rPr lang="en-US" dirty="0" smtClean="0"/>
              <a:t>That is why hospitals require you to turn off cell phones</a:t>
            </a:r>
          </a:p>
          <a:p>
            <a:r>
              <a:rPr lang="en-US" dirty="0" smtClean="0"/>
              <a:t>GSM uses TDMA (Time division multiple access)</a:t>
            </a:r>
            <a:endParaRPr lang="en-IN" dirty="0"/>
          </a:p>
        </p:txBody>
      </p:sp>
    </p:spTree>
    <p:extLst>
      <p:ext uri="{BB962C8B-B14F-4D97-AF65-F5344CB8AC3E}">
        <p14:creationId xmlns:p14="http://schemas.microsoft.com/office/powerpoint/2010/main" val="38236790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CDMA &amp; GSM</a:t>
            </a:r>
            <a:endParaRPr lang="en-IN" dirty="0"/>
          </a:p>
        </p:txBody>
      </p:sp>
      <p:sp>
        <p:nvSpPr>
          <p:cNvPr id="3" name="Content Placeholder 2"/>
          <p:cNvSpPr>
            <a:spLocks noGrp="1"/>
          </p:cNvSpPr>
          <p:nvPr>
            <p:ph idx="1"/>
          </p:nvPr>
        </p:nvSpPr>
        <p:spPr/>
        <p:txBody>
          <a:bodyPr/>
          <a:lstStyle/>
          <a:p>
            <a:pPr algn="just"/>
            <a:r>
              <a:rPr lang="en-IN" dirty="0"/>
              <a:t>For call quality, the technology you use is much less important than the way your carrier has built its network. There are good and bad CDMA and GSM networks, but there are key differences between the technologies. </a:t>
            </a:r>
          </a:p>
        </p:txBody>
      </p:sp>
    </p:spTree>
    <p:extLst>
      <p:ext uri="{BB962C8B-B14F-4D97-AF65-F5344CB8AC3E}">
        <p14:creationId xmlns:p14="http://schemas.microsoft.com/office/powerpoint/2010/main" val="1217687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Data Communication terminologies</a:t>
            </a:r>
            <a:endParaRPr lang="en-IN" dirty="0"/>
          </a:p>
        </p:txBody>
      </p:sp>
      <p:sp>
        <p:nvSpPr>
          <p:cNvPr id="3" name="Content Placeholder 2"/>
          <p:cNvSpPr>
            <a:spLocks noGrp="1"/>
          </p:cNvSpPr>
          <p:nvPr>
            <p:ph idx="1"/>
          </p:nvPr>
        </p:nvSpPr>
        <p:spPr/>
        <p:txBody>
          <a:bodyPr>
            <a:normAutofit fontScale="92500" lnSpcReduction="20000"/>
          </a:bodyPr>
          <a:lstStyle/>
          <a:p>
            <a:r>
              <a:rPr lang="en-IN" dirty="0"/>
              <a:t>Concept of Channel and Data transfer rate (bps, kbps, Mbps, </a:t>
            </a:r>
            <a:r>
              <a:rPr lang="en-IN" dirty="0" err="1"/>
              <a:t>Gbps</a:t>
            </a:r>
            <a:r>
              <a:rPr lang="en-IN" dirty="0"/>
              <a:t>, </a:t>
            </a:r>
            <a:r>
              <a:rPr lang="en-IN" dirty="0" err="1"/>
              <a:t>Tbps</a:t>
            </a:r>
            <a:r>
              <a:rPr lang="en-IN" dirty="0" smtClean="0"/>
              <a:t>)</a:t>
            </a:r>
          </a:p>
          <a:p>
            <a:endParaRPr lang="en-US" dirty="0"/>
          </a:p>
          <a:p>
            <a:endParaRPr lang="en-US" dirty="0" smtClean="0"/>
          </a:p>
          <a:p>
            <a:endParaRPr lang="en-US" dirty="0"/>
          </a:p>
          <a:p>
            <a:r>
              <a:rPr lang="en-IN" dirty="0"/>
              <a:t>The data transfer rate is commonly used to measure how fast data is transferred from one location to another. For example, a hard drive may have a maximum data transfer rate of 480 Mbps, while your ISP may offer an Internet connection with a maximum data transfer rate of only 1.5 Mbps.</a:t>
            </a:r>
          </a:p>
          <a:p>
            <a:endParaRPr lang="en-IN" dirty="0"/>
          </a:p>
        </p:txBody>
      </p:sp>
    </p:spTree>
    <p:extLst>
      <p:ext uri="{BB962C8B-B14F-4D97-AF65-F5344CB8AC3E}">
        <p14:creationId xmlns:p14="http://schemas.microsoft.com/office/powerpoint/2010/main" val="42579609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CDMA &amp; GSM</a:t>
            </a:r>
            <a:endParaRPr lang="en-IN" dirty="0"/>
          </a:p>
        </p:txBody>
      </p:sp>
      <p:sp>
        <p:nvSpPr>
          <p:cNvPr id="3" name="Content Placeholder 2"/>
          <p:cNvSpPr>
            <a:spLocks noGrp="1"/>
          </p:cNvSpPr>
          <p:nvPr>
            <p:ph idx="1"/>
          </p:nvPr>
        </p:nvSpPr>
        <p:spPr/>
        <p:txBody>
          <a:bodyPr/>
          <a:lstStyle/>
          <a:p>
            <a:pPr algn="just"/>
            <a:r>
              <a:rPr lang="en-IN" dirty="0"/>
              <a:t>It's much easier to swap phones on GSM networks, because GSM carriers put customer information on a removable SIM card. </a:t>
            </a:r>
            <a:r>
              <a:rPr lang="en-IN" b="1" dirty="0"/>
              <a:t>Take the card out, put it in a different phone,</a:t>
            </a:r>
            <a:r>
              <a:rPr lang="en-IN" dirty="0"/>
              <a:t> and the new phone now has your number. What's more, to be considered GSM, a carrier must accept any GSM-compliant phone. So the GSM carriers don't have total control of the phone you're using.</a:t>
            </a:r>
          </a:p>
        </p:txBody>
      </p:sp>
    </p:spTree>
    <p:extLst>
      <p:ext uri="{BB962C8B-B14F-4D97-AF65-F5344CB8AC3E}">
        <p14:creationId xmlns:p14="http://schemas.microsoft.com/office/powerpoint/2010/main" val="10370526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100" dirty="0"/>
              <a:t>Wireless/Mobile Communication protocol </a:t>
            </a:r>
            <a:r>
              <a:rPr lang="en-IN" sz="3100" dirty="0" smtClean="0"/>
              <a:t>GPRS</a:t>
            </a:r>
            <a:r>
              <a:rPr lang="en-IN" sz="3100" dirty="0"/>
              <a:t>, </a:t>
            </a:r>
            <a:r>
              <a:rPr lang="en-IN" sz="3100" dirty="0" smtClean="0"/>
              <a:t>WLL</a:t>
            </a:r>
            <a:r>
              <a:rPr lang="en-IN" dirty="0"/>
              <a:t/>
            </a:r>
            <a:br>
              <a:rPr lang="en-IN" dirty="0"/>
            </a:br>
            <a:endParaRPr lang="en-IN" dirty="0"/>
          </a:p>
        </p:txBody>
      </p:sp>
      <p:sp>
        <p:nvSpPr>
          <p:cNvPr id="4" name="Content Placeholder 3"/>
          <p:cNvSpPr>
            <a:spLocks noGrp="1"/>
          </p:cNvSpPr>
          <p:nvPr>
            <p:ph idx="1"/>
          </p:nvPr>
        </p:nvSpPr>
        <p:spPr/>
        <p:txBody>
          <a:bodyPr/>
          <a:lstStyle/>
          <a:p>
            <a:r>
              <a:rPr lang="en-US" dirty="0" smtClean="0"/>
              <a:t>GPRS</a:t>
            </a:r>
            <a:endParaRPr lang="en-IN" dirty="0"/>
          </a:p>
        </p:txBody>
      </p:sp>
      <p:sp>
        <p:nvSpPr>
          <p:cNvPr id="5" name="Rectangle 4"/>
          <p:cNvSpPr/>
          <p:nvPr/>
        </p:nvSpPr>
        <p:spPr>
          <a:xfrm>
            <a:off x="1043608" y="2924944"/>
            <a:ext cx="6048672" cy="1200329"/>
          </a:xfrm>
          <a:prstGeom prst="rect">
            <a:avLst/>
          </a:prstGeom>
        </p:spPr>
        <p:txBody>
          <a:bodyPr wrap="square">
            <a:spAutoFit/>
          </a:bodyPr>
          <a:lstStyle/>
          <a:p>
            <a:pPr algn="just"/>
            <a:r>
              <a:rPr lang="en-IN" b="1" dirty="0"/>
              <a:t>General packet radio service (GPRS)</a:t>
            </a:r>
            <a:r>
              <a:rPr lang="en-IN" dirty="0"/>
              <a:t> is a </a:t>
            </a:r>
            <a:r>
              <a:rPr lang="en-IN" dirty="0">
                <a:hlinkClick r:id="rId2" tooltip="Packet oriented"/>
              </a:rPr>
              <a:t>packet oriented</a:t>
            </a:r>
            <a:r>
              <a:rPr lang="en-IN" dirty="0"/>
              <a:t> </a:t>
            </a:r>
            <a:r>
              <a:rPr lang="en-IN" dirty="0">
                <a:hlinkClick r:id="rId3" tooltip="Mobile Data Service"/>
              </a:rPr>
              <a:t>mobile data service</a:t>
            </a:r>
            <a:r>
              <a:rPr lang="en-IN" dirty="0"/>
              <a:t> on the </a:t>
            </a:r>
            <a:r>
              <a:rPr lang="en-IN" dirty="0">
                <a:hlinkClick r:id="rId4" tooltip="2G"/>
              </a:rPr>
              <a:t>2G</a:t>
            </a:r>
            <a:r>
              <a:rPr lang="en-IN" dirty="0"/>
              <a:t> and </a:t>
            </a:r>
            <a:r>
              <a:rPr lang="en-IN" dirty="0">
                <a:hlinkClick r:id="rId5" tooltip="3G"/>
              </a:rPr>
              <a:t>3G</a:t>
            </a:r>
            <a:r>
              <a:rPr lang="en-IN" dirty="0"/>
              <a:t> </a:t>
            </a:r>
            <a:r>
              <a:rPr lang="en-IN" dirty="0">
                <a:hlinkClick r:id="rId6" tooltip="Cellular communication"/>
              </a:rPr>
              <a:t>cellular communication</a:t>
            </a:r>
            <a:r>
              <a:rPr lang="en-IN" dirty="0"/>
              <a:t> system's </a:t>
            </a:r>
            <a:r>
              <a:rPr lang="en-IN" dirty="0">
                <a:hlinkClick r:id="rId7" tooltip="Global System for Mobile Communications"/>
              </a:rPr>
              <a:t>global system for mobile communications</a:t>
            </a:r>
            <a:r>
              <a:rPr lang="en-IN" dirty="0"/>
              <a:t> (GSM).</a:t>
            </a:r>
          </a:p>
        </p:txBody>
      </p:sp>
      <p:sp>
        <p:nvSpPr>
          <p:cNvPr id="3" name="Rectangle 2"/>
          <p:cNvSpPr/>
          <p:nvPr/>
        </p:nvSpPr>
        <p:spPr>
          <a:xfrm>
            <a:off x="1187624" y="4509120"/>
            <a:ext cx="5904656" cy="923330"/>
          </a:xfrm>
          <a:prstGeom prst="rect">
            <a:avLst/>
          </a:prstGeom>
        </p:spPr>
        <p:txBody>
          <a:bodyPr wrap="square">
            <a:spAutoFit/>
          </a:bodyPr>
          <a:lstStyle/>
          <a:p>
            <a:r>
              <a:rPr lang="en-IN" dirty="0" smtClean="0"/>
              <a:t>promises </a:t>
            </a:r>
            <a:r>
              <a:rPr lang="en-IN" dirty="0"/>
              <a:t>data rates from 56 up to 114 </a:t>
            </a:r>
            <a:r>
              <a:rPr lang="en-IN" dirty="0">
                <a:hlinkClick r:id="rId8"/>
              </a:rPr>
              <a:t>Kbps</a:t>
            </a:r>
            <a:r>
              <a:rPr lang="en-IN" dirty="0"/>
              <a:t> and continuous connection to the Internet for </a:t>
            </a:r>
            <a:r>
              <a:rPr lang="en-IN" dirty="0">
                <a:hlinkClick r:id="rId9"/>
              </a:rPr>
              <a:t>mobile phone</a:t>
            </a:r>
            <a:r>
              <a:rPr lang="en-IN" dirty="0"/>
              <a:t> and computer users.</a:t>
            </a:r>
          </a:p>
        </p:txBody>
      </p:sp>
    </p:spTree>
    <p:extLst>
      <p:ext uri="{BB962C8B-B14F-4D97-AF65-F5344CB8AC3E}">
        <p14:creationId xmlns:p14="http://schemas.microsoft.com/office/powerpoint/2010/main" val="3761916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GPRS</a:t>
            </a:r>
            <a:endParaRPr lang="en-IN" dirty="0"/>
          </a:p>
        </p:txBody>
      </p:sp>
      <p:sp>
        <p:nvSpPr>
          <p:cNvPr id="3" name="Content Placeholder 2"/>
          <p:cNvSpPr>
            <a:spLocks noGrp="1"/>
          </p:cNvSpPr>
          <p:nvPr>
            <p:ph idx="1"/>
          </p:nvPr>
        </p:nvSpPr>
        <p:spPr/>
        <p:txBody>
          <a:bodyPr>
            <a:normAutofit/>
          </a:bodyPr>
          <a:lstStyle/>
          <a:p>
            <a:r>
              <a:rPr lang="en-IN" dirty="0"/>
              <a:t>General Packet Radio Services (GPRS) is a </a:t>
            </a:r>
            <a:r>
              <a:rPr lang="en-IN" dirty="0">
                <a:hlinkClick r:id="rId2"/>
              </a:rPr>
              <a:t>packet</a:t>
            </a:r>
            <a:r>
              <a:rPr lang="en-IN" dirty="0"/>
              <a:t>-based </a:t>
            </a:r>
            <a:r>
              <a:rPr lang="en-IN" dirty="0">
                <a:hlinkClick r:id="rId3"/>
              </a:rPr>
              <a:t>wireless</a:t>
            </a:r>
            <a:r>
              <a:rPr lang="en-IN" dirty="0"/>
              <a:t> communication service that promises data rates from 56 up to 114 </a:t>
            </a:r>
            <a:r>
              <a:rPr lang="en-IN" dirty="0">
                <a:hlinkClick r:id="rId4"/>
              </a:rPr>
              <a:t>Kbps</a:t>
            </a:r>
            <a:r>
              <a:rPr lang="en-IN" dirty="0"/>
              <a:t> and continuous connection to the Internet for </a:t>
            </a:r>
            <a:r>
              <a:rPr lang="en-IN" dirty="0">
                <a:hlinkClick r:id="rId5"/>
              </a:rPr>
              <a:t>mobile phone</a:t>
            </a:r>
            <a:r>
              <a:rPr lang="en-IN" dirty="0"/>
              <a:t> and computer users.</a:t>
            </a:r>
          </a:p>
        </p:txBody>
      </p:sp>
    </p:spTree>
    <p:extLst>
      <p:ext uri="{BB962C8B-B14F-4D97-AF65-F5344CB8AC3E}">
        <p14:creationId xmlns:p14="http://schemas.microsoft.com/office/powerpoint/2010/main" val="19965972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WLL</a:t>
            </a:r>
            <a:endParaRPr lang="en-IN" dirty="0"/>
          </a:p>
        </p:txBody>
      </p:sp>
      <p:sp>
        <p:nvSpPr>
          <p:cNvPr id="3" name="Content Placeholder 2"/>
          <p:cNvSpPr>
            <a:spLocks noGrp="1"/>
          </p:cNvSpPr>
          <p:nvPr>
            <p:ph idx="1"/>
          </p:nvPr>
        </p:nvSpPr>
        <p:spPr/>
        <p:txBody>
          <a:bodyPr>
            <a:normAutofit/>
          </a:bodyPr>
          <a:lstStyle/>
          <a:p>
            <a:pPr algn="just">
              <a:lnSpc>
                <a:spcPct val="150000"/>
              </a:lnSpc>
            </a:pPr>
            <a:r>
              <a:rPr lang="en-AU" dirty="0"/>
              <a:t>WLL stands for Wireless Local Loop and it is basically the use of radio to provide a telephone connection to the home. It is sometimes called radio in the loop (RITL) or fixed-radio access (FRA).</a:t>
            </a:r>
            <a:endParaRPr lang="en-IN" dirty="0"/>
          </a:p>
        </p:txBody>
      </p:sp>
    </p:spTree>
    <p:extLst>
      <p:ext uri="{BB962C8B-B14F-4D97-AF65-F5344CB8AC3E}">
        <p14:creationId xmlns:p14="http://schemas.microsoft.com/office/powerpoint/2010/main" val="14823538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WLL</a:t>
            </a:r>
            <a:endParaRPr lang="en-IN" dirty="0"/>
          </a:p>
        </p:txBody>
      </p:sp>
      <p:sp>
        <p:nvSpPr>
          <p:cNvPr id="3" name="Content Placeholder 2"/>
          <p:cNvSpPr>
            <a:spLocks noGrp="1"/>
          </p:cNvSpPr>
          <p:nvPr>
            <p:ph idx="1"/>
          </p:nvPr>
        </p:nvSpPr>
        <p:spPr/>
        <p:txBody>
          <a:bodyPr/>
          <a:lstStyle/>
          <a:p>
            <a:pPr algn="just"/>
            <a:r>
              <a:rPr lang="en-AU" dirty="0"/>
              <a:t>When WLL connects subscribers to the public switched telephone network (PSTN), radio signals are used as a substitute for copper for all or part of the connection between the subscriber and the switch. Included in this is: cordless access systems, proprietary fixed radio access, and fixed cellular systems.</a:t>
            </a:r>
            <a:endParaRPr lang="en-IN" dirty="0"/>
          </a:p>
        </p:txBody>
      </p:sp>
    </p:spTree>
    <p:extLst>
      <p:ext uri="{BB962C8B-B14F-4D97-AF65-F5344CB8AC3E}">
        <p14:creationId xmlns:p14="http://schemas.microsoft.com/office/powerpoint/2010/main" val="7102730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90" y="509893"/>
            <a:ext cx="9309062" cy="6348107"/>
          </a:xfrm>
        </p:spPr>
      </p:pic>
    </p:spTree>
    <p:extLst>
      <p:ext uri="{BB962C8B-B14F-4D97-AF65-F5344CB8AC3E}">
        <p14:creationId xmlns:p14="http://schemas.microsoft.com/office/powerpoint/2010/main" val="11342758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a:t>Mobile Telecommunication Technologies : </a:t>
            </a:r>
            <a:r>
              <a:rPr lang="en-IN" sz="3600" dirty="0" smtClean="0"/>
              <a:t>1G, 2G, 3G and 4G</a:t>
            </a:r>
            <a:r>
              <a:rPr lang="en-IN" dirty="0"/>
              <a:t/>
            </a:r>
            <a:br>
              <a:rPr lang="en-IN" dirty="0"/>
            </a:br>
            <a:endParaRPr lang="en-IN" dirty="0"/>
          </a:p>
        </p:txBody>
      </p:sp>
      <p:sp>
        <p:nvSpPr>
          <p:cNvPr id="3" name="Content Placeholder 2"/>
          <p:cNvSpPr>
            <a:spLocks noGrp="1"/>
          </p:cNvSpPr>
          <p:nvPr>
            <p:ph idx="1"/>
          </p:nvPr>
        </p:nvSpPr>
        <p:spPr/>
        <p:txBody>
          <a:bodyPr>
            <a:normAutofit/>
          </a:bodyPr>
          <a:lstStyle/>
          <a:p>
            <a:pPr marL="0" indent="0">
              <a:buNone/>
            </a:pPr>
            <a:r>
              <a:rPr lang="en-US" sz="4000" dirty="0" smtClean="0"/>
              <a:t>1 G: </a:t>
            </a:r>
          </a:p>
          <a:p>
            <a:r>
              <a:rPr lang="en-US" dirty="0" smtClean="0"/>
              <a:t>used in the first mobile phones. </a:t>
            </a:r>
          </a:p>
          <a:p>
            <a:r>
              <a:rPr lang="en-US" dirty="0" smtClean="0"/>
              <a:t>Used analog radio signals </a:t>
            </a:r>
          </a:p>
          <a:p>
            <a:r>
              <a:rPr lang="en-US" dirty="0" smtClean="0"/>
              <a:t>Was introduced in 1980s  &amp; continued till 1992</a:t>
            </a:r>
          </a:p>
          <a:p>
            <a:r>
              <a:rPr lang="en-US" dirty="0" err="1" smtClean="0"/>
              <a:t>Eg</a:t>
            </a:r>
            <a:r>
              <a:rPr lang="en-US" dirty="0" smtClean="0"/>
              <a:t>. AMPS(Advanced Mobile Phone Systems)</a:t>
            </a:r>
          </a:p>
          <a:p>
            <a:pPr marL="0" indent="0">
              <a:buNone/>
            </a:pPr>
            <a:r>
              <a:rPr lang="en-US" dirty="0" smtClean="0"/>
              <a:t>CDPD (Cellular Digital Packet Data)</a:t>
            </a:r>
          </a:p>
          <a:p>
            <a:endParaRPr lang="en-US" dirty="0" smtClean="0"/>
          </a:p>
        </p:txBody>
      </p:sp>
    </p:spTree>
    <p:extLst>
      <p:ext uri="{BB962C8B-B14F-4D97-AF65-F5344CB8AC3E}">
        <p14:creationId xmlns:p14="http://schemas.microsoft.com/office/powerpoint/2010/main" val="15783948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2G</a:t>
            </a:r>
            <a:endParaRPr lang="en-IN" dirty="0"/>
          </a:p>
        </p:txBody>
      </p:sp>
      <p:sp>
        <p:nvSpPr>
          <p:cNvPr id="3" name="Content Placeholder 2"/>
          <p:cNvSpPr>
            <a:spLocks noGrp="1"/>
          </p:cNvSpPr>
          <p:nvPr>
            <p:ph idx="1"/>
          </p:nvPr>
        </p:nvSpPr>
        <p:spPr/>
        <p:txBody>
          <a:bodyPr/>
          <a:lstStyle/>
          <a:p>
            <a:r>
              <a:rPr lang="en-US" dirty="0" smtClean="0"/>
              <a:t>Came in 1992</a:t>
            </a:r>
          </a:p>
          <a:p>
            <a:r>
              <a:rPr lang="en-US" dirty="0" smtClean="0"/>
              <a:t>Used digital format</a:t>
            </a:r>
          </a:p>
          <a:p>
            <a:r>
              <a:rPr lang="en-US" dirty="0" smtClean="0"/>
              <a:t>Introduced text messaging</a:t>
            </a:r>
          </a:p>
          <a:p>
            <a:r>
              <a:rPr lang="en-US" dirty="0" smtClean="0"/>
              <a:t>Introduced data services for mobiles starting with SMS</a:t>
            </a:r>
          </a:p>
          <a:p>
            <a:endParaRPr lang="en-US" dirty="0"/>
          </a:p>
          <a:p>
            <a:r>
              <a:rPr lang="en-US" dirty="0" err="1" smtClean="0"/>
              <a:t>Eg</a:t>
            </a:r>
            <a:r>
              <a:rPr lang="en-US" dirty="0" smtClean="0"/>
              <a:t> GSM, Digital AMPS, CDMA</a:t>
            </a:r>
            <a:endParaRPr lang="en-IN" dirty="0"/>
          </a:p>
        </p:txBody>
      </p:sp>
    </p:spTree>
    <p:extLst>
      <p:ext uri="{BB962C8B-B14F-4D97-AF65-F5344CB8AC3E}">
        <p14:creationId xmlns:p14="http://schemas.microsoft.com/office/powerpoint/2010/main" val="16619570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a:t>
            </a:r>
            <a:endParaRPr lang="en-IN" dirty="0"/>
          </a:p>
        </p:txBody>
      </p:sp>
      <p:sp>
        <p:nvSpPr>
          <p:cNvPr id="3" name="Content Placeholder 2"/>
          <p:cNvSpPr>
            <a:spLocks noGrp="1"/>
          </p:cNvSpPr>
          <p:nvPr>
            <p:ph idx="1"/>
          </p:nvPr>
        </p:nvSpPr>
        <p:spPr/>
        <p:txBody>
          <a:bodyPr/>
          <a:lstStyle/>
          <a:p>
            <a:r>
              <a:rPr lang="en-US" dirty="0" smtClean="0"/>
              <a:t>More efficient ways of carrying data</a:t>
            </a:r>
          </a:p>
          <a:p>
            <a:r>
              <a:rPr lang="en-US" dirty="0" smtClean="0"/>
              <a:t>Faster web services – live chats, fast downloading, video conferencing etc. on mobile phones</a:t>
            </a:r>
          </a:p>
          <a:p>
            <a:endParaRPr lang="en-US" dirty="0"/>
          </a:p>
          <a:p>
            <a:r>
              <a:rPr lang="en-US" dirty="0" smtClean="0"/>
              <a:t>Introduced by DoCoMo</a:t>
            </a:r>
          </a:p>
          <a:p>
            <a:endParaRPr lang="en-US" dirty="0" smtClean="0"/>
          </a:p>
          <a:p>
            <a:endParaRPr lang="en-IN" dirty="0"/>
          </a:p>
        </p:txBody>
      </p:sp>
    </p:spTree>
    <p:extLst>
      <p:ext uri="{BB962C8B-B14F-4D97-AF65-F5344CB8AC3E}">
        <p14:creationId xmlns:p14="http://schemas.microsoft.com/office/powerpoint/2010/main" val="3402256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G</a:t>
            </a:r>
            <a:endParaRPr lang="en-IN" dirty="0"/>
          </a:p>
        </p:txBody>
      </p:sp>
      <p:sp>
        <p:nvSpPr>
          <p:cNvPr id="3" name="Content Placeholder 2"/>
          <p:cNvSpPr>
            <a:spLocks noGrp="1"/>
          </p:cNvSpPr>
          <p:nvPr>
            <p:ph idx="1"/>
          </p:nvPr>
        </p:nvSpPr>
        <p:spPr/>
        <p:txBody>
          <a:bodyPr/>
          <a:lstStyle/>
          <a:p>
            <a:r>
              <a:rPr lang="en-US" dirty="0" smtClean="0"/>
              <a:t>High quality streaming video and anytime, anywhere</a:t>
            </a:r>
          </a:p>
          <a:p>
            <a:r>
              <a:rPr lang="en-US" dirty="0" smtClean="0"/>
              <a:t>Anytime where is called MAGIC (Mobile multimedia: Anytime/Anywhere; Global mobility support; Integrated wireless solution, Customized personal services)</a:t>
            </a:r>
          </a:p>
          <a:p>
            <a:r>
              <a:rPr lang="en-US" dirty="0" smtClean="0"/>
              <a:t>Totally wireless</a:t>
            </a:r>
          </a:p>
          <a:p>
            <a:r>
              <a:rPr lang="en-US" dirty="0" smtClean="0"/>
              <a:t>Data transmission at much higher rate</a:t>
            </a:r>
          </a:p>
          <a:p>
            <a:endParaRPr lang="en-IN" dirty="0"/>
          </a:p>
        </p:txBody>
      </p:sp>
    </p:spTree>
    <p:extLst>
      <p:ext uri="{BB962C8B-B14F-4D97-AF65-F5344CB8AC3E}">
        <p14:creationId xmlns:p14="http://schemas.microsoft.com/office/powerpoint/2010/main" val="1414773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17403</TotalTime>
  <Words>4922</Words>
  <Application>Microsoft Office PowerPoint</Application>
  <PresentationFormat>On-screen Show (4:3)</PresentationFormat>
  <Paragraphs>527</Paragraphs>
  <Slides>146</Slides>
  <Notes>2</Notes>
  <HiddenSlides>0</HiddenSlides>
  <MMClips>0</MMClips>
  <ScaleCrop>false</ScaleCrop>
  <HeadingPairs>
    <vt:vector size="4" baseType="variant">
      <vt:variant>
        <vt:lpstr>Theme</vt:lpstr>
      </vt:variant>
      <vt:variant>
        <vt:i4>1</vt:i4>
      </vt:variant>
      <vt:variant>
        <vt:lpstr>Slide Titles</vt:lpstr>
      </vt:variant>
      <vt:variant>
        <vt:i4>146</vt:i4>
      </vt:variant>
    </vt:vector>
  </HeadingPairs>
  <TitlesOfParts>
    <vt:vector size="147" baseType="lpstr">
      <vt:lpstr>Pushpin</vt:lpstr>
      <vt:lpstr>Networking and Open Source Software</vt:lpstr>
      <vt:lpstr>Evolution of Networking</vt:lpstr>
      <vt:lpstr>Internet &amp; Interspace </vt:lpstr>
      <vt:lpstr>Internet &amp; Interspace </vt:lpstr>
      <vt:lpstr>Different ways of sending data across network</vt:lpstr>
      <vt:lpstr>Data Communication Terminology - Baud</vt:lpstr>
      <vt:lpstr>Data Communication Terminology - Bandwidth</vt:lpstr>
      <vt:lpstr>Data Communication Terminology – Data Transfer Rate</vt:lpstr>
      <vt:lpstr>Data Communication terminologies</vt:lpstr>
      <vt:lpstr>Data Transfer Rate</vt:lpstr>
      <vt:lpstr>PowerPoint Presentation</vt:lpstr>
      <vt:lpstr>PowerPoint Presentation</vt:lpstr>
      <vt:lpstr>PowerPoint Presentation</vt:lpstr>
      <vt:lpstr>PowerPoint Presentation</vt:lpstr>
      <vt:lpstr>Airtel – set for 4G</vt:lpstr>
      <vt:lpstr>PowerPoint Presentation</vt:lpstr>
      <vt:lpstr>KBps &amp; Kbps</vt:lpstr>
      <vt:lpstr>Transmission media: </vt:lpstr>
      <vt:lpstr>Twisted Pair Cable</vt:lpstr>
      <vt:lpstr>Twisted Pair Cable</vt:lpstr>
      <vt:lpstr>Twisted Pair Cable</vt:lpstr>
      <vt:lpstr>Unshielded twisted pair cable</vt:lpstr>
      <vt:lpstr>Shielded Twisted Pair Cable</vt:lpstr>
      <vt:lpstr>STP</vt:lpstr>
      <vt:lpstr>Coaxial Cables</vt:lpstr>
      <vt:lpstr>Coaxial Cable</vt:lpstr>
      <vt:lpstr>Coaxial Cable Connector</vt:lpstr>
      <vt:lpstr>Fiber Optic Cable</vt:lpstr>
      <vt:lpstr>Fiber Optic Cable</vt:lpstr>
      <vt:lpstr>Fiber Optic Cable</vt:lpstr>
      <vt:lpstr>Unguided Media</vt:lpstr>
      <vt:lpstr>Wireless LANS</vt:lpstr>
      <vt:lpstr>Commonly used wireless networks</vt:lpstr>
      <vt:lpstr>Infrared</vt:lpstr>
      <vt:lpstr>Infrared – Advantages</vt:lpstr>
      <vt:lpstr>Infrared - Disadvantages</vt:lpstr>
      <vt:lpstr>Microwave link</vt:lpstr>
      <vt:lpstr>Microwave - Advantages</vt:lpstr>
      <vt:lpstr>Microwave - Disadvantages</vt:lpstr>
      <vt:lpstr>Radio Link</vt:lpstr>
      <vt:lpstr>Radio link</vt:lpstr>
      <vt:lpstr>Radio link   </vt:lpstr>
      <vt:lpstr>Radio Waves</vt:lpstr>
      <vt:lpstr>Radio Waves</vt:lpstr>
      <vt:lpstr>Satellite link </vt:lpstr>
      <vt:lpstr>Satellite - Advantages</vt:lpstr>
      <vt:lpstr>Satellite - Disadvantages</vt:lpstr>
      <vt:lpstr>PowerPoint Presentation</vt:lpstr>
      <vt:lpstr>PowerPoint Presentation</vt:lpstr>
      <vt:lpstr>Network devices:</vt:lpstr>
      <vt:lpstr>Network devices:</vt:lpstr>
      <vt:lpstr>Network Devices - Modem</vt:lpstr>
      <vt:lpstr>Network devices:</vt:lpstr>
      <vt:lpstr>Network devices : Ethernet Card </vt:lpstr>
      <vt:lpstr>Network Devices : Hub</vt:lpstr>
      <vt:lpstr>Network Devices : Switch</vt:lpstr>
      <vt:lpstr>Network Devices : Hub</vt:lpstr>
      <vt:lpstr>Network Devices : Gateways</vt:lpstr>
      <vt:lpstr>Gateway</vt:lpstr>
      <vt:lpstr>Network Topologies and types:</vt:lpstr>
      <vt:lpstr>Bus Topology</vt:lpstr>
      <vt:lpstr>Bus Topology</vt:lpstr>
      <vt:lpstr>Star Topology</vt:lpstr>
      <vt:lpstr>Star Topology</vt:lpstr>
      <vt:lpstr>Star </vt:lpstr>
      <vt:lpstr>Star</vt:lpstr>
      <vt:lpstr>Star</vt:lpstr>
      <vt:lpstr>Tree</vt:lpstr>
      <vt:lpstr>Tree</vt:lpstr>
      <vt:lpstr>Tree</vt:lpstr>
      <vt:lpstr>Network Protocols</vt:lpstr>
      <vt:lpstr>Network Protocol:</vt:lpstr>
      <vt:lpstr>TCP/IP  </vt:lpstr>
      <vt:lpstr>File Transfer Protocol</vt:lpstr>
      <vt:lpstr>PPP</vt:lpstr>
      <vt:lpstr>PPP</vt:lpstr>
      <vt:lpstr>Remote Login (Telnet)</vt:lpstr>
      <vt:lpstr>Telnet</vt:lpstr>
      <vt:lpstr>Internet Protocol</vt:lpstr>
      <vt:lpstr>Technologies used in cellular phones</vt:lpstr>
      <vt:lpstr>CDMA</vt:lpstr>
      <vt:lpstr>PowerPoint Presentation</vt:lpstr>
      <vt:lpstr>CDMA</vt:lpstr>
      <vt:lpstr>PowerPoint Presentation</vt:lpstr>
      <vt:lpstr>PowerPoint Presentation</vt:lpstr>
      <vt:lpstr>GSM</vt:lpstr>
      <vt:lpstr>GSM</vt:lpstr>
      <vt:lpstr>GSM</vt:lpstr>
      <vt:lpstr>CDMA &amp; GSM</vt:lpstr>
      <vt:lpstr>CDMA &amp; GSM</vt:lpstr>
      <vt:lpstr>Wireless/Mobile Communication protocol GPRS, WLL </vt:lpstr>
      <vt:lpstr>GPRS</vt:lpstr>
      <vt:lpstr>WLL</vt:lpstr>
      <vt:lpstr>WLL</vt:lpstr>
      <vt:lpstr>PowerPoint Presentation</vt:lpstr>
      <vt:lpstr>Mobile Telecommunication Technologies : 1G, 2G, 3G and 4G </vt:lpstr>
      <vt:lpstr>2G</vt:lpstr>
      <vt:lpstr>3 G</vt:lpstr>
      <vt:lpstr>4 G</vt:lpstr>
      <vt:lpstr>Electronic mail protocol  SMTP  </vt:lpstr>
      <vt:lpstr>Electronic mail protocol POP3 &amp; IMAP</vt:lpstr>
      <vt:lpstr>Protocols for Chat and Video Conferencing VOIP </vt:lpstr>
      <vt:lpstr>Wireless protocol - WiFi </vt:lpstr>
      <vt:lpstr>Wireless protocol - WiMax</vt:lpstr>
      <vt:lpstr>WiMax &amp; WiFi Compared</vt:lpstr>
      <vt:lpstr>Network Security Concept</vt:lpstr>
      <vt:lpstr>Threats and prevention from Viruses, Worms, Trojan horse, Spams </vt:lpstr>
      <vt:lpstr>Use of Cookies, Protection using Firewall; </vt:lpstr>
      <vt:lpstr>India IT Act, Cyber Law, Cyber Crimes, IPR issues, Hacking. </vt:lpstr>
      <vt:lpstr>Web Services</vt:lpstr>
      <vt:lpstr>HTML &amp; XML</vt:lpstr>
      <vt:lpstr>HTML &amp; XML</vt:lpstr>
      <vt:lpstr>HTTP</vt:lpstr>
      <vt:lpstr>DOMAIN NAME</vt:lpstr>
      <vt:lpstr>URL</vt:lpstr>
      <vt:lpstr>Protocol Address</vt:lpstr>
      <vt:lpstr>Protocol Address</vt:lpstr>
      <vt:lpstr>PowerPoint Presentation</vt:lpstr>
      <vt:lpstr>Web 2.0 (for social networking) </vt:lpstr>
      <vt:lpstr>Web hosting</vt:lpstr>
      <vt:lpstr>Open Standards</vt:lpstr>
      <vt:lpstr>Open Source Concepts </vt:lpstr>
      <vt:lpstr>Open Source Software</vt:lpstr>
      <vt:lpstr>Freeware</vt:lpstr>
      <vt:lpstr>Shareware</vt:lpstr>
      <vt:lpstr>FLOSS/FOSS</vt:lpstr>
      <vt:lpstr>GNU</vt:lpstr>
      <vt:lpstr>FSF</vt:lpstr>
      <vt:lpstr>OSI</vt:lpstr>
      <vt:lpstr>W3C </vt:lpstr>
      <vt:lpstr>W3C</vt:lpstr>
      <vt:lpstr>W3C</vt:lpstr>
      <vt:lpstr>Cloud Computing</vt:lpstr>
      <vt:lpstr>Cloud Computing</vt:lpstr>
      <vt:lpstr>Cloud Computing</vt:lpstr>
      <vt:lpstr>Cloud </vt:lpstr>
      <vt:lpstr>Characteristics of cloud computing</vt:lpstr>
      <vt:lpstr>Advantages of cloud computing</vt:lpstr>
      <vt:lpstr>PowerPoint Presentation</vt:lpstr>
      <vt:lpstr>Layers</vt:lpstr>
      <vt:lpstr>Infrastructure cloud </vt:lpstr>
      <vt:lpstr>Content cloud </vt:lpstr>
      <vt:lpstr>Information cloud </vt:lpstr>
      <vt:lpstr>Clients</vt:lpstr>
      <vt:lpstr>Deployment models</vt:lpstr>
      <vt:lpstr>Issues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and Open Source Software</dc:title>
  <dc:creator>richa</dc:creator>
  <cp:lastModifiedBy>richa</cp:lastModifiedBy>
  <cp:revision>84</cp:revision>
  <dcterms:created xsi:type="dcterms:W3CDTF">2013-03-31T19:30:55Z</dcterms:created>
  <dcterms:modified xsi:type="dcterms:W3CDTF">2014-03-27T04:12:32Z</dcterms:modified>
</cp:coreProperties>
</file>