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0" r:id="rId3"/>
    <p:sldId id="261" r:id="rId4"/>
    <p:sldId id="266" r:id="rId5"/>
    <p:sldId id="263" r:id="rId6"/>
    <p:sldId id="264" r:id="rId7"/>
    <p:sldId id="265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7" r:id="rId17"/>
    <p:sldId id="276" r:id="rId18"/>
    <p:sldId id="278" r:id="rId19"/>
    <p:sldId id="279" r:id="rId20"/>
    <p:sldId id="281" r:id="rId21"/>
    <p:sldId id="282" r:id="rId22"/>
    <p:sldId id="280" r:id="rId23"/>
    <p:sldId id="25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C55"/>
    <a:srgbClr val="007A3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C7F73-5789-4267-B900-AD3FD5041721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93575-A332-47ED-8B71-1D10E9B574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93575-A332-47ED-8B71-1D10E9B5747D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7337-06D2-44AF-9240-EF8C95F4E0ED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FBAC-3F21-44EB-A478-88B2E8118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7337-06D2-44AF-9240-EF8C95F4E0ED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FBAC-3F21-44EB-A478-88B2E8118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7337-06D2-44AF-9240-EF8C95F4E0ED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FBAC-3F21-44EB-A478-88B2E8118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7337-06D2-44AF-9240-EF8C95F4E0ED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FBAC-3F21-44EB-A478-88B2E8118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7337-06D2-44AF-9240-EF8C95F4E0ED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FBAC-3F21-44EB-A478-88B2E8118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7337-06D2-44AF-9240-EF8C95F4E0ED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FBAC-3F21-44EB-A478-88B2E8118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7337-06D2-44AF-9240-EF8C95F4E0ED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FBAC-3F21-44EB-A478-88B2E8118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7337-06D2-44AF-9240-EF8C95F4E0ED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FBAC-3F21-44EB-A478-88B2E8118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7337-06D2-44AF-9240-EF8C95F4E0ED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FBAC-3F21-44EB-A478-88B2E8118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7337-06D2-44AF-9240-EF8C95F4E0ED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FBAC-3F21-44EB-A478-88B2E8118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7337-06D2-44AF-9240-EF8C95F4E0ED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FBAC-3F21-44EB-A478-88B2E8118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D7337-06D2-44AF-9240-EF8C95F4E0ED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FFBAC-3F21-44EB-A478-88B2E8118A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mario-luigi-paper-wallpapers-backgrounds-for-powerpo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WordArt 13"/>
          <p:cNvSpPr>
            <a:spLocks noChangeArrowheads="1" noChangeShapeType="1" noTextEdit="1"/>
          </p:cNvSpPr>
          <p:nvPr/>
        </p:nvSpPr>
        <p:spPr bwMode="auto">
          <a:xfrm>
            <a:off x="2209800" y="1143000"/>
            <a:ext cx="6934200" cy="2057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9321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Impact"/>
              </a:rPr>
              <a:t>Area and Perimeter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924800" cy="1371600"/>
          </a:xfrm>
        </p:spPr>
        <p:txBody>
          <a:bodyPr>
            <a:normAutofit/>
          </a:bodyPr>
          <a:lstStyle/>
          <a:p>
            <a:r>
              <a:rPr lang="en-US" sz="4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Impact"/>
                <a:ea typeface="+mn-ea"/>
                <a:cs typeface="+mn-cs"/>
              </a:rPr>
              <a:t>Find the area </a:t>
            </a:r>
            <a:r>
              <a:rPr lang="en-US" sz="42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Impact"/>
                <a:ea typeface="+mn-ea"/>
                <a:cs typeface="+mn-cs"/>
              </a:rPr>
              <a:t>of </a:t>
            </a:r>
            <a:r>
              <a:rPr lang="en-US" sz="4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Impact"/>
                <a:ea typeface="+mn-ea"/>
                <a:cs typeface="+mn-cs"/>
              </a:rPr>
              <a:t>these </a:t>
            </a:r>
            <a:r>
              <a:rPr lang="en-US" sz="42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Impact"/>
                <a:ea typeface="+mn-ea"/>
                <a:cs typeface="+mn-cs"/>
              </a:rPr>
              <a:t>Rectangles</a:t>
            </a:r>
            <a:endParaRPr lang="en-US" sz="4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000"/>
              </a:solidFill>
              <a:latin typeface="Impact"/>
              <a:ea typeface="+mn-ea"/>
              <a:cs typeface="+mn-cs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381000" y="1143000"/>
            <a:ext cx="990600" cy="2286000"/>
            <a:chOff x="381000" y="1828800"/>
            <a:chExt cx="990600" cy="2286000"/>
          </a:xfrm>
        </p:grpSpPr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762000" y="2362200"/>
              <a:ext cx="609600" cy="17526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914400" y="1828800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381000" y="2895600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486400" y="3505200"/>
            <a:ext cx="2514600" cy="1828800"/>
            <a:chOff x="5486400" y="4343400"/>
            <a:chExt cx="2514600" cy="1828800"/>
          </a:xfrm>
        </p:grpSpPr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5867400" y="4724400"/>
              <a:ext cx="2133600" cy="14478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5486400" y="5257800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6705600" y="4343400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286000" y="1905000"/>
            <a:ext cx="1600200" cy="3352800"/>
            <a:chOff x="2286000" y="2667000"/>
            <a:chExt cx="1600200" cy="3352800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2667000" y="3124200"/>
              <a:ext cx="1219200" cy="28956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3048000" y="2667000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2286000" y="4343400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572000" y="1143000"/>
            <a:ext cx="4038600" cy="1600200"/>
            <a:chOff x="4724400" y="2057400"/>
            <a:chExt cx="4038600" cy="1600200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5105400" y="2514600"/>
              <a:ext cx="3657600" cy="1143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4724400" y="2743200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6705600" y="2057400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pitchFamily="34" charset="0"/>
                  <a:cs typeface="Arial" pitchFamily="34" charset="0"/>
                </a:rPr>
                <a:t>6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362200" y="6096000"/>
            <a:ext cx="4191000" cy="533400"/>
            <a:chOff x="2667000" y="6248400"/>
            <a:chExt cx="4191000" cy="533400"/>
          </a:xfrm>
        </p:grpSpPr>
        <p:sp>
          <p:nvSpPr>
            <p:cNvPr id="24" name="Rounded Rectangle 23"/>
            <p:cNvSpPr/>
            <p:nvPr/>
          </p:nvSpPr>
          <p:spPr>
            <a:xfrm>
              <a:off x="2667000" y="6248400"/>
              <a:ext cx="4191000" cy="533400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hlinkClick r:id="rId2" action="ppaction://hlinksldjump"/>
            </p:cNvPr>
            <p:cNvSpPr txBox="1"/>
            <p:nvPr/>
          </p:nvSpPr>
          <p:spPr>
            <a:xfrm>
              <a:off x="2895600" y="6320135"/>
              <a:ext cx="3962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Comic Sans MS" pitchFamily="66" charset="0"/>
                </a:rPr>
                <a:t>Click to Know the answer</a:t>
              </a:r>
              <a:endParaRPr lang="en-US" sz="2400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>
            <a:normAutofit/>
          </a:bodyPr>
          <a:lstStyle/>
          <a:p>
            <a:r>
              <a:rPr lang="en-US" sz="4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Impact"/>
                <a:ea typeface="+mn-ea"/>
                <a:cs typeface="+mn-cs"/>
              </a:rPr>
              <a:t>Area of </a:t>
            </a:r>
            <a:r>
              <a:rPr lang="en-US" sz="42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Impact"/>
                <a:ea typeface="+mn-ea"/>
                <a:cs typeface="+mn-cs"/>
              </a:rPr>
              <a:t>a Square</a:t>
            </a:r>
            <a:endParaRPr lang="en-US" sz="4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000"/>
              </a:solidFill>
              <a:latin typeface="Impact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-228600" y="2590800"/>
            <a:ext cx="48006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find the area of a square by multiplying the side by itself.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257800" y="2133600"/>
            <a:ext cx="2819400" cy="27432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816475" y="3200400"/>
            <a:ext cx="593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86800" cy="1371600"/>
          </a:xfrm>
        </p:spPr>
        <p:txBody>
          <a:bodyPr>
            <a:normAutofit/>
          </a:bodyPr>
          <a:lstStyle/>
          <a:p>
            <a:r>
              <a:rPr lang="en-US" sz="4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Impact"/>
                <a:ea typeface="+mn-ea"/>
                <a:cs typeface="+mn-cs"/>
              </a:rPr>
              <a:t>Find the area of these </a:t>
            </a:r>
            <a:r>
              <a:rPr lang="en-US" sz="42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Impact"/>
                <a:ea typeface="+mn-ea"/>
                <a:cs typeface="+mn-cs"/>
              </a:rPr>
              <a:t>squares </a:t>
            </a:r>
            <a:endParaRPr lang="en-US" sz="4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000"/>
              </a:solidFill>
              <a:latin typeface="Impact"/>
              <a:ea typeface="+mn-ea"/>
              <a:cs typeface="+mn-cs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990600" y="1295400"/>
            <a:ext cx="838200" cy="1219200"/>
            <a:chOff x="990600" y="2057400"/>
            <a:chExt cx="838200" cy="1219200"/>
          </a:xfrm>
        </p:grpSpPr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990600" y="2438400"/>
              <a:ext cx="838200" cy="838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1219200" y="2057400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705600" y="990600"/>
            <a:ext cx="2057400" cy="2438400"/>
            <a:chOff x="6705600" y="2514600"/>
            <a:chExt cx="2057400" cy="2438400"/>
          </a:xfrm>
        </p:grpSpPr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6705600" y="2895600"/>
              <a:ext cx="2057400" cy="20574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7467600" y="2514600"/>
              <a:ext cx="52770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pitchFamily="34" charset="0"/>
                  <a:cs typeface="Arial" pitchFamily="34" charset="0"/>
                </a:rPr>
                <a:t>12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276600" y="990600"/>
            <a:ext cx="2362200" cy="2667000"/>
            <a:chOff x="3276600" y="1600200"/>
            <a:chExt cx="2362200" cy="2667000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3276600" y="1981200"/>
              <a:ext cx="2362200" cy="2286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4038600" y="1600200"/>
              <a:ext cx="52770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pitchFamily="34" charset="0"/>
                  <a:cs typeface="Arial" pitchFamily="34" charset="0"/>
                </a:rPr>
                <a:t>25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501812" y="4419600"/>
            <a:ext cx="1422988" cy="1066800"/>
            <a:chOff x="5029200" y="5105400"/>
            <a:chExt cx="1422988" cy="1066800"/>
          </a:xfrm>
        </p:grpSpPr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5029200" y="5105400"/>
              <a:ext cx="1066800" cy="10668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6096000" y="5486400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pitchFamily="34" charset="0"/>
                  <a:cs typeface="Arial" pitchFamily="34" charset="0"/>
                </a:rPr>
                <a:t>8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0" y="3962400"/>
            <a:ext cx="2514600" cy="1905000"/>
            <a:chOff x="990600" y="4648200"/>
            <a:chExt cx="2514600" cy="1905000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1524000" y="4648200"/>
              <a:ext cx="1981200" cy="1905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990600" y="5334000"/>
              <a:ext cx="52770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pitchFamily="34" charset="0"/>
                  <a:cs typeface="Arial" pitchFamily="34" charset="0"/>
                </a:rPr>
                <a:t>16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819400" y="6172200"/>
            <a:ext cx="4191000" cy="533400"/>
            <a:chOff x="2667000" y="6248400"/>
            <a:chExt cx="4191000" cy="533400"/>
          </a:xfrm>
        </p:grpSpPr>
        <p:sp>
          <p:nvSpPr>
            <p:cNvPr id="22" name="Rounded Rectangle 21"/>
            <p:cNvSpPr/>
            <p:nvPr/>
          </p:nvSpPr>
          <p:spPr>
            <a:xfrm>
              <a:off x="2667000" y="6248400"/>
              <a:ext cx="4191000" cy="533400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hlinkClick r:id="rId2" action="ppaction://hlinksldjump"/>
            </p:cNvPr>
            <p:cNvSpPr txBox="1"/>
            <p:nvPr/>
          </p:nvSpPr>
          <p:spPr>
            <a:xfrm>
              <a:off x="2895600" y="6320135"/>
              <a:ext cx="3962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Comic Sans MS" pitchFamily="66" charset="0"/>
                </a:rPr>
                <a:t>Click to Know the answer</a:t>
              </a:r>
              <a:endParaRPr lang="en-US" sz="2400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52400"/>
            <a:ext cx="6096000" cy="914400"/>
          </a:xfrm>
        </p:spPr>
        <p:txBody>
          <a:bodyPr>
            <a:normAutofit/>
          </a:bodyPr>
          <a:lstStyle/>
          <a:p>
            <a:r>
              <a:rPr lang="en-US" sz="4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Impact"/>
                <a:ea typeface="+mn-ea"/>
                <a:cs typeface="+mn-cs"/>
              </a:rPr>
              <a:t>Area of a Triangle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8600" y="4495800"/>
            <a:ext cx="86106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Finding the area of a triangle is different.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Area of a triangle = ½ (base x height)</a:t>
            </a:r>
          </a:p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***(Base x height) is the same as (length x width).***</a:t>
            </a: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2819400" y="1066800"/>
            <a:ext cx="4267200" cy="2819400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133600" y="2209800"/>
            <a:ext cx="701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419600" y="396240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Arial" pitchFamily="34" charset="0"/>
                <a:cs typeface="Arial" pitchFamily="34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sz="4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Impact"/>
                <a:ea typeface="+mn-ea"/>
                <a:cs typeface="+mn-cs"/>
              </a:rPr>
              <a:t>Area of a Triangle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1066800"/>
            <a:ext cx="91440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Sometimes it makes it easier to remember if you can imagine it like this: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133600" y="2133600"/>
            <a:ext cx="4267200" cy="2819400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447800" y="3200400"/>
            <a:ext cx="701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962400" y="502920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2133600" y="2133600"/>
            <a:ext cx="426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V="1">
            <a:off x="6400800" y="2133600"/>
            <a:ext cx="0" cy="2819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5334000"/>
            <a:ext cx="92202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triangle is half of a rectangle or square. This is because the base (4) x the height (3) would be the same as the length x the width of a rectangle.</a:t>
            </a:r>
          </a:p>
          <a:p>
            <a:endParaRPr lang="en-US" sz="2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371600"/>
          </a:xfrm>
        </p:spPr>
        <p:txBody>
          <a:bodyPr/>
          <a:lstStyle/>
          <a:p>
            <a:r>
              <a:rPr lang="en-US" sz="4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Impact"/>
                <a:ea typeface="+mn-ea"/>
                <a:cs typeface="+mn-cs"/>
              </a:rPr>
              <a:t>Find the area of these T</a:t>
            </a:r>
            <a:r>
              <a:rPr lang="en-US" sz="42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Impact"/>
                <a:ea typeface="+mn-ea"/>
                <a:cs typeface="+mn-cs"/>
              </a:rPr>
              <a:t>riangles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4343400" y="1447800"/>
            <a:ext cx="4495800" cy="1828800"/>
            <a:chOff x="4343400" y="1447800"/>
            <a:chExt cx="4495800" cy="1828800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4724400" y="1447800"/>
              <a:ext cx="4114800" cy="1295400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4343400" y="1905000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6019800" y="2814935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048000" y="1905000"/>
            <a:ext cx="2514600" cy="4038600"/>
            <a:chOff x="3048000" y="2057400"/>
            <a:chExt cx="2667000" cy="4267200"/>
          </a:xfrm>
        </p:grpSpPr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3429000" y="2057400"/>
              <a:ext cx="2286000" cy="3810000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4343400" y="5862935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Arial" pitchFamily="34" charset="0"/>
                  <a:cs typeface="Arial" pitchFamily="34" charset="0"/>
                </a:rPr>
                <a:t>6</a:t>
              </a:r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3048000" y="4191000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Arial" pitchFamily="34" charset="0"/>
                  <a:cs typeface="Arial" pitchFamily="34" charset="0"/>
                </a:rPr>
                <a:t>8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28600" y="1676400"/>
            <a:ext cx="2590800" cy="3200400"/>
            <a:chOff x="228600" y="1676400"/>
            <a:chExt cx="2590800" cy="3200400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228600" y="1676400"/>
              <a:ext cx="2590800" cy="2667000"/>
            </a:xfrm>
            <a:prstGeom prst="triangle">
              <a:avLst>
                <a:gd name="adj" fmla="val 50000"/>
              </a:avLst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396412" y="4415135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1447800" y="3048000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pitchFamily="34" charset="0"/>
                  <a:cs typeface="Arial" pitchFamily="34" charset="0"/>
                </a:rPr>
                <a:t>7</a:t>
              </a:r>
            </a:p>
          </p:txBody>
        </p:sp>
        <p:sp>
          <p:nvSpPr>
            <p:cNvPr id="18" name="Line 20"/>
            <p:cNvSpPr>
              <a:spLocks noChangeShapeType="1"/>
            </p:cNvSpPr>
            <p:nvPr/>
          </p:nvSpPr>
          <p:spPr bwMode="auto">
            <a:xfrm>
              <a:off x="1524000" y="16764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019800" y="3810000"/>
            <a:ext cx="2590800" cy="1524000"/>
            <a:chOff x="6019800" y="3810000"/>
            <a:chExt cx="2590800" cy="1524000"/>
          </a:xfrm>
        </p:grpSpPr>
        <p:grpSp>
          <p:nvGrpSpPr>
            <p:cNvPr id="23" name="Group 22"/>
            <p:cNvGrpSpPr/>
            <p:nvPr/>
          </p:nvGrpSpPr>
          <p:grpSpPr>
            <a:xfrm>
              <a:off x="6019800" y="3810000"/>
              <a:ext cx="2590800" cy="1524000"/>
              <a:chOff x="5943600" y="3810000"/>
              <a:chExt cx="2590800" cy="1524000"/>
            </a:xfrm>
          </p:grpSpPr>
          <p:sp>
            <p:nvSpPr>
              <p:cNvPr id="7" name="AutoShape 5"/>
              <p:cNvSpPr>
                <a:spLocks noChangeArrowheads="1"/>
              </p:cNvSpPr>
              <p:nvPr/>
            </p:nvSpPr>
            <p:spPr bwMode="auto">
              <a:xfrm>
                <a:off x="5943600" y="3810000"/>
                <a:ext cx="2590800" cy="990600"/>
              </a:xfrm>
              <a:prstGeom prst="triangle">
                <a:avLst>
                  <a:gd name="adj" fmla="val 50000"/>
                </a:avLst>
              </a:prstGeom>
              <a:solidFill>
                <a:schemeClr val="accent6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Text Box 14"/>
              <p:cNvSpPr txBox="1">
                <a:spLocks noChangeArrowheads="1"/>
              </p:cNvSpPr>
              <p:nvPr/>
            </p:nvSpPr>
            <p:spPr bwMode="auto">
              <a:xfrm>
                <a:off x="7162800" y="4191000"/>
                <a:ext cx="35618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15" name="Text Box 16"/>
              <p:cNvSpPr txBox="1">
                <a:spLocks noChangeArrowheads="1"/>
              </p:cNvSpPr>
              <p:nvPr/>
            </p:nvSpPr>
            <p:spPr bwMode="auto">
              <a:xfrm>
                <a:off x="7010400" y="4872335"/>
                <a:ext cx="35618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</p:grpSp>
        <p:sp>
          <p:nvSpPr>
            <p:cNvPr id="19" name="Line 21"/>
            <p:cNvSpPr>
              <a:spLocks noChangeShapeType="1"/>
            </p:cNvSpPr>
            <p:nvPr/>
          </p:nvSpPr>
          <p:spPr bwMode="auto">
            <a:xfrm>
              <a:off x="7315200" y="3810000"/>
              <a:ext cx="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819400" y="6172200"/>
            <a:ext cx="4191000" cy="533400"/>
            <a:chOff x="2667000" y="6248400"/>
            <a:chExt cx="4191000" cy="533400"/>
          </a:xfrm>
        </p:grpSpPr>
        <p:sp>
          <p:nvSpPr>
            <p:cNvPr id="29" name="Rounded Rectangle 28"/>
            <p:cNvSpPr/>
            <p:nvPr/>
          </p:nvSpPr>
          <p:spPr>
            <a:xfrm>
              <a:off x="2667000" y="6248400"/>
              <a:ext cx="4191000" cy="533400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hlinkClick r:id="rId2" action="ppaction://hlinksldjump"/>
            </p:cNvPr>
            <p:cNvSpPr txBox="1"/>
            <p:nvPr/>
          </p:nvSpPr>
          <p:spPr>
            <a:xfrm>
              <a:off x="2895600" y="6320135"/>
              <a:ext cx="3962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Comic Sans MS" pitchFamily="66" charset="0"/>
                </a:rPr>
                <a:t>Click to Know the answer</a:t>
              </a:r>
              <a:endParaRPr lang="en-US" sz="2400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mario-luigi-paper-wallpapers-backgrounds-for-powerpo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1" name="WordArt 13"/>
          <p:cNvSpPr>
            <a:spLocks noChangeArrowheads="1" noChangeShapeType="1" noTextEdit="1"/>
          </p:cNvSpPr>
          <p:nvPr/>
        </p:nvSpPr>
        <p:spPr bwMode="auto">
          <a:xfrm>
            <a:off x="2362200" y="1524000"/>
            <a:ext cx="6096000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9321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Impact"/>
              </a:rPr>
              <a:t>Answers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000"/>
              </a:solidFill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5791200" cy="1143000"/>
          </a:xfrm>
        </p:spPr>
        <p:txBody>
          <a:bodyPr>
            <a:normAutofit/>
          </a:bodyPr>
          <a:lstStyle/>
          <a:p>
            <a:r>
              <a:rPr lang="en-US" sz="4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Impact"/>
                <a:ea typeface="+mn-ea"/>
                <a:cs typeface="+mn-cs"/>
              </a:rPr>
              <a:t>Answers</a:t>
            </a:r>
            <a:endParaRPr lang="en-US" sz="4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000"/>
              </a:solidFill>
              <a:latin typeface="Impact"/>
              <a:ea typeface="+mn-ea"/>
              <a:cs typeface="+mn-cs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81000" y="914400"/>
            <a:ext cx="990600" cy="2286000"/>
            <a:chOff x="381000" y="1828800"/>
            <a:chExt cx="990600" cy="2286000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762000" y="2362200"/>
              <a:ext cx="609600" cy="17526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914400" y="182880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381000" y="289560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096000" y="3352800"/>
            <a:ext cx="2514600" cy="1828800"/>
            <a:chOff x="5486400" y="4343400"/>
            <a:chExt cx="2514600" cy="1828800"/>
          </a:xfrm>
        </p:grpSpPr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5867400" y="4724400"/>
              <a:ext cx="2133600" cy="14478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5486400" y="525780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6705600" y="434340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124200" y="1828800"/>
            <a:ext cx="1600200" cy="3352800"/>
            <a:chOff x="2286000" y="2667000"/>
            <a:chExt cx="1600200" cy="3352800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2667000" y="3124200"/>
              <a:ext cx="1219200" cy="28956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3048000" y="266700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2286000" y="434340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724400" y="990600"/>
            <a:ext cx="4038600" cy="1600200"/>
            <a:chOff x="4724400" y="2057400"/>
            <a:chExt cx="4038600" cy="1600200"/>
          </a:xfrm>
        </p:grpSpPr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5105400" y="2514600"/>
              <a:ext cx="3657600" cy="1143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4724400" y="274320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6705600" y="205740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  <a:cs typeface="Arial" pitchFamily="34" charset="0"/>
                </a:rPr>
                <a:t>6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6200" y="32766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Perimeter = 8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19400" y="5253335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Perimeter = 14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15000" y="2662535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Perimeter = 20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48400" y="5177135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Perimeter = 14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429000" y="6172200"/>
            <a:ext cx="1752600" cy="533400"/>
            <a:chOff x="2667000" y="6248400"/>
            <a:chExt cx="1752600" cy="533400"/>
          </a:xfrm>
        </p:grpSpPr>
        <p:sp>
          <p:nvSpPr>
            <p:cNvPr id="28" name="Rounded Rectangle 27"/>
            <p:cNvSpPr/>
            <p:nvPr/>
          </p:nvSpPr>
          <p:spPr>
            <a:xfrm>
              <a:off x="2667000" y="6248400"/>
              <a:ext cx="1752600" cy="533400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hlinkClick r:id="rId2" action="ppaction://hlinksldjump"/>
            </p:cNvPr>
            <p:cNvSpPr txBox="1"/>
            <p:nvPr/>
          </p:nvSpPr>
          <p:spPr>
            <a:xfrm>
              <a:off x="3048000" y="63201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Comic Sans MS" pitchFamily="66" charset="0"/>
                </a:rPr>
                <a:t>Back   </a:t>
              </a:r>
              <a:endParaRPr lang="en-US" sz="2400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1"/>
          <p:cNvGrpSpPr/>
          <p:nvPr/>
        </p:nvGrpSpPr>
        <p:grpSpPr>
          <a:xfrm>
            <a:off x="609600" y="1371600"/>
            <a:ext cx="838200" cy="1219200"/>
            <a:chOff x="990600" y="2057400"/>
            <a:chExt cx="838200" cy="1219200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990600" y="2438400"/>
              <a:ext cx="838200" cy="838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1219200" y="2057400"/>
              <a:ext cx="34176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200" dirty="0"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</p:grpSp>
      <p:grpSp>
        <p:nvGrpSpPr>
          <p:cNvPr id="3" name="Group 23"/>
          <p:cNvGrpSpPr/>
          <p:nvPr/>
        </p:nvGrpSpPr>
        <p:grpSpPr>
          <a:xfrm>
            <a:off x="6629400" y="1066800"/>
            <a:ext cx="2057400" cy="2438400"/>
            <a:chOff x="6705600" y="2514600"/>
            <a:chExt cx="2057400" cy="2438400"/>
          </a:xfrm>
        </p:grpSpPr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6705600" y="2895600"/>
              <a:ext cx="2057400" cy="20574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7467600" y="2514600"/>
              <a:ext cx="4700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  <a:cs typeface="Arial" pitchFamily="34" charset="0"/>
                </a:rPr>
                <a:t>12</a:t>
              </a:r>
            </a:p>
          </p:txBody>
        </p:sp>
      </p:grpSp>
      <p:grpSp>
        <p:nvGrpSpPr>
          <p:cNvPr id="5" name="Group 22"/>
          <p:cNvGrpSpPr/>
          <p:nvPr/>
        </p:nvGrpSpPr>
        <p:grpSpPr>
          <a:xfrm>
            <a:off x="3124200" y="1066800"/>
            <a:ext cx="2362200" cy="2667000"/>
            <a:chOff x="3276600" y="1600200"/>
            <a:chExt cx="2362200" cy="2667000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3276600" y="1981200"/>
              <a:ext cx="2362200" cy="2286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4038600" y="1600200"/>
              <a:ext cx="49885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200">
                  <a:latin typeface="Arial" pitchFamily="34" charset="0"/>
                  <a:cs typeface="Arial" pitchFamily="34" charset="0"/>
                </a:rPr>
                <a:t>25</a:t>
              </a:r>
            </a:p>
          </p:txBody>
        </p:sp>
      </p:grpSp>
      <p:grpSp>
        <p:nvGrpSpPr>
          <p:cNvPr id="16" name="Group 25"/>
          <p:cNvGrpSpPr/>
          <p:nvPr/>
        </p:nvGrpSpPr>
        <p:grpSpPr>
          <a:xfrm>
            <a:off x="6629400" y="4648200"/>
            <a:ext cx="1394134" cy="1066800"/>
            <a:chOff x="5029200" y="5105400"/>
            <a:chExt cx="1394134" cy="1066800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029200" y="5105400"/>
              <a:ext cx="1066800" cy="10668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6096000" y="548640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  <a:cs typeface="Arial" pitchFamily="34" charset="0"/>
                </a:rPr>
                <a:t>8</a:t>
              </a:r>
            </a:p>
          </p:txBody>
        </p:sp>
      </p:grpSp>
      <p:grpSp>
        <p:nvGrpSpPr>
          <p:cNvPr id="18" name="Group 24"/>
          <p:cNvGrpSpPr/>
          <p:nvPr/>
        </p:nvGrpSpPr>
        <p:grpSpPr>
          <a:xfrm>
            <a:off x="381000" y="4267200"/>
            <a:ext cx="2514600" cy="1905000"/>
            <a:chOff x="990600" y="4648200"/>
            <a:chExt cx="2514600" cy="1905000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524000" y="4648200"/>
              <a:ext cx="1981200" cy="1905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990600" y="5334000"/>
              <a:ext cx="4700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  <a:cs typeface="Arial" pitchFamily="34" charset="0"/>
                </a:rPr>
                <a:t>16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0" y="25908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Perimeter = 20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24200" y="37338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Perimeter = 100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29400" y="35052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Perimeter = 48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800" y="61722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Perimeter = 64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19800" y="57150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Perimeter = 32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76200"/>
            <a:ext cx="5791200" cy="1143000"/>
          </a:xfrm>
        </p:spPr>
        <p:txBody>
          <a:bodyPr>
            <a:normAutofit/>
          </a:bodyPr>
          <a:lstStyle/>
          <a:p>
            <a:r>
              <a:rPr lang="en-US" sz="4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Impact"/>
                <a:ea typeface="+mn-ea"/>
                <a:cs typeface="+mn-cs"/>
              </a:rPr>
              <a:t>Answers</a:t>
            </a:r>
            <a:endParaRPr lang="en-US" sz="4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000"/>
              </a:solidFill>
              <a:latin typeface="Impact"/>
              <a:ea typeface="+mn-ea"/>
              <a:cs typeface="+mn-cs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733800" y="6172200"/>
            <a:ext cx="1752600" cy="533400"/>
            <a:chOff x="2667000" y="6248400"/>
            <a:chExt cx="1752600" cy="533400"/>
          </a:xfrm>
        </p:grpSpPr>
        <p:sp>
          <p:nvSpPr>
            <p:cNvPr id="26" name="Rounded Rectangle 25"/>
            <p:cNvSpPr/>
            <p:nvPr/>
          </p:nvSpPr>
          <p:spPr>
            <a:xfrm>
              <a:off x="2667000" y="6248400"/>
              <a:ext cx="1752600" cy="533400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hlinkClick r:id="rId2" action="ppaction://hlinksldjump"/>
            </p:cNvPr>
            <p:cNvSpPr txBox="1"/>
            <p:nvPr/>
          </p:nvSpPr>
          <p:spPr>
            <a:xfrm>
              <a:off x="3048000" y="63201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Comic Sans MS" pitchFamily="66" charset="0"/>
                </a:rPr>
                <a:t>Back   </a:t>
              </a:r>
              <a:endParaRPr lang="en-US" sz="2400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1"/>
          <p:cNvGrpSpPr/>
          <p:nvPr/>
        </p:nvGrpSpPr>
        <p:grpSpPr>
          <a:xfrm>
            <a:off x="152400" y="1295400"/>
            <a:ext cx="2590800" cy="3124200"/>
            <a:chOff x="228600" y="2114490"/>
            <a:chExt cx="2590800" cy="3124200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228600" y="2114490"/>
              <a:ext cx="2590800" cy="2667000"/>
            </a:xfrm>
            <a:prstGeom prst="triangle">
              <a:avLst>
                <a:gd name="adj" fmla="val 50000"/>
              </a:avLst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663266" y="297180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1295400" y="483858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2057400" y="302889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</p:grpSp>
      <p:grpSp>
        <p:nvGrpSpPr>
          <p:cNvPr id="3" name="Group 23"/>
          <p:cNvGrpSpPr/>
          <p:nvPr/>
        </p:nvGrpSpPr>
        <p:grpSpPr>
          <a:xfrm>
            <a:off x="4625666" y="1219200"/>
            <a:ext cx="4442134" cy="1695510"/>
            <a:chOff x="4397066" y="1885890"/>
            <a:chExt cx="4442134" cy="1695510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4724400" y="1885890"/>
              <a:ext cx="4114800" cy="1295400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4397066" y="241929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6302066" y="318129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6324600" y="203829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</p:grpSp>
      <p:grpSp>
        <p:nvGrpSpPr>
          <p:cNvPr id="22" name="Group 27"/>
          <p:cNvGrpSpPr/>
          <p:nvPr/>
        </p:nvGrpSpPr>
        <p:grpSpPr>
          <a:xfrm>
            <a:off x="6096000" y="3638490"/>
            <a:ext cx="2590800" cy="1466910"/>
            <a:chOff x="5943600" y="4248090"/>
            <a:chExt cx="2590800" cy="1466910"/>
          </a:xfrm>
        </p:grpSpPr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5943600" y="4248090"/>
              <a:ext cx="2590800" cy="990600"/>
            </a:xfrm>
            <a:prstGeom prst="triangle">
              <a:avLst>
                <a:gd name="adj" fmla="val 50000"/>
              </a:avLst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6378266" y="441960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7848600" y="440049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7064066" y="531489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048000" y="1524000"/>
            <a:ext cx="2667000" cy="4267200"/>
            <a:chOff x="3048000" y="2495490"/>
            <a:chExt cx="2667000" cy="4267200"/>
          </a:xfrm>
        </p:grpSpPr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3429000" y="2495490"/>
              <a:ext cx="2286000" cy="3810000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4343400" y="636258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Arial" pitchFamily="34" charset="0"/>
                  <a:cs typeface="Arial" pitchFamily="34" charset="0"/>
                </a:rPr>
                <a:t>6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3048000" y="462909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4864000" y="4552890"/>
              <a:ext cx="4700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Arial" pitchFamily="34" charset="0"/>
                  <a:cs typeface="Arial" pitchFamily="34" charset="0"/>
                </a:rPr>
                <a:t>10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52400" y="4415135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Perimeter = 15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52800" y="5634335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Perimeter = 24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15000" y="28194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Perimeter = 12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24600" y="50292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Perimeter = 9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5791200" cy="1143000"/>
          </a:xfrm>
        </p:spPr>
        <p:txBody>
          <a:bodyPr>
            <a:normAutofit/>
          </a:bodyPr>
          <a:lstStyle/>
          <a:p>
            <a:r>
              <a:rPr lang="en-US" sz="4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Impact"/>
                <a:ea typeface="+mn-ea"/>
                <a:cs typeface="+mn-cs"/>
              </a:rPr>
              <a:t>Answers</a:t>
            </a:r>
            <a:endParaRPr lang="en-US" sz="4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000"/>
              </a:solidFill>
              <a:latin typeface="Impact"/>
              <a:ea typeface="+mn-ea"/>
              <a:cs typeface="+mn-cs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3733800" y="6172200"/>
            <a:ext cx="1752600" cy="533400"/>
            <a:chOff x="2667000" y="6248400"/>
            <a:chExt cx="1752600" cy="533400"/>
          </a:xfrm>
        </p:grpSpPr>
        <p:sp>
          <p:nvSpPr>
            <p:cNvPr id="36" name="Rounded Rectangle 35"/>
            <p:cNvSpPr/>
            <p:nvPr/>
          </p:nvSpPr>
          <p:spPr>
            <a:xfrm>
              <a:off x="2667000" y="6248400"/>
              <a:ext cx="1752600" cy="533400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hlinkClick r:id="rId2" action="ppaction://hlinksldjump"/>
            </p:cNvPr>
            <p:cNvSpPr txBox="1"/>
            <p:nvPr/>
          </p:nvSpPr>
          <p:spPr>
            <a:xfrm>
              <a:off x="3048000" y="6320135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Comic Sans MS" pitchFamily="66" charset="0"/>
                </a:rPr>
                <a:t>Back   </a:t>
              </a:r>
              <a:endParaRPr lang="en-US" sz="2400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C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153400" cy="1295400"/>
          </a:xfrm>
        </p:spPr>
        <p:txBody>
          <a:bodyPr>
            <a:normAutofit/>
          </a:bodyPr>
          <a:lstStyle/>
          <a:p>
            <a:r>
              <a:rPr lang="en-US" sz="4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Impact"/>
                <a:ea typeface="+mn-ea"/>
                <a:cs typeface="+mn-cs"/>
              </a:rPr>
              <a:t>Perimeter</a:t>
            </a:r>
            <a:r>
              <a:rPr lang="en-US" sz="4000" dirty="0">
                <a:solidFill>
                  <a:srgbClr val="FFC000"/>
                </a:solidFill>
                <a:latin typeface="Impact" pitchFamily="34" charset="0"/>
              </a:rPr>
              <a:t> </a:t>
            </a:r>
            <a:r>
              <a:rPr lang="en-US" sz="4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Impact"/>
                <a:ea typeface="+mn-ea"/>
                <a:cs typeface="+mn-cs"/>
              </a:rPr>
              <a:t>of</a:t>
            </a:r>
            <a:r>
              <a:rPr lang="en-US" sz="4000" dirty="0">
                <a:solidFill>
                  <a:srgbClr val="FFC000"/>
                </a:solidFill>
                <a:latin typeface="Impact" pitchFamily="34" charset="0"/>
              </a:rPr>
              <a:t> </a:t>
            </a:r>
            <a:r>
              <a:rPr lang="en-US" sz="4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Impact"/>
                <a:ea typeface="+mn-ea"/>
                <a:cs typeface="+mn-cs"/>
              </a:rPr>
              <a:t>a Rectangle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4572000"/>
            <a:ext cx="91440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To calculate the perimeter of an object or space, you will need to add the length and width, then multiply by 2.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( 2 + 4 ) x 2 = ______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It means the same as:  (2 + 4) + (2 + 4) = ________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438400" y="1752600"/>
            <a:ext cx="4114800" cy="19812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524000" y="2362200"/>
            <a:ext cx="701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2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114800" y="3886200"/>
            <a:ext cx="6238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7"/>
          <p:cNvGrpSpPr/>
          <p:nvPr/>
        </p:nvGrpSpPr>
        <p:grpSpPr>
          <a:xfrm>
            <a:off x="381000" y="1143000"/>
            <a:ext cx="990600" cy="2286000"/>
            <a:chOff x="381000" y="1828800"/>
            <a:chExt cx="990600" cy="2286000"/>
          </a:xfrm>
        </p:grpSpPr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762000" y="2362200"/>
              <a:ext cx="609600" cy="17526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914400" y="1828800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381000" y="2895600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</p:grpSp>
      <p:grpSp>
        <p:nvGrpSpPr>
          <p:cNvPr id="3" name="Group 21"/>
          <p:cNvGrpSpPr/>
          <p:nvPr/>
        </p:nvGrpSpPr>
        <p:grpSpPr>
          <a:xfrm>
            <a:off x="5791200" y="3505200"/>
            <a:ext cx="2514600" cy="1828800"/>
            <a:chOff x="5486400" y="4343400"/>
            <a:chExt cx="2514600" cy="1828800"/>
          </a:xfrm>
        </p:grpSpPr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5867400" y="4724400"/>
              <a:ext cx="2133600" cy="14478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5486400" y="5257800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6705600" y="4343400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2514600" y="1905000"/>
            <a:ext cx="1600200" cy="3352800"/>
            <a:chOff x="2286000" y="2667000"/>
            <a:chExt cx="1600200" cy="3352800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2667000" y="3124200"/>
              <a:ext cx="1219200" cy="28956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3048000" y="2667000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2286000" y="4343400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</p:grpSp>
      <p:grpSp>
        <p:nvGrpSpPr>
          <p:cNvPr id="19" name="Group 19"/>
          <p:cNvGrpSpPr/>
          <p:nvPr/>
        </p:nvGrpSpPr>
        <p:grpSpPr>
          <a:xfrm>
            <a:off x="4724400" y="1143000"/>
            <a:ext cx="4038600" cy="1600200"/>
            <a:chOff x="4724400" y="2057400"/>
            <a:chExt cx="4038600" cy="1600200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5105400" y="2514600"/>
              <a:ext cx="3657600" cy="1143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4724400" y="2743200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6705600" y="2057400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pitchFamily="34" charset="0"/>
                  <a:cs typeface="Arial" pitchFamily="34" charset="0"/>
                </a:rPr>
                <a:t>6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28600" y="35052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Area  = 3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67000" y="54102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Area  = 10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91200" y="28194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Area  = 12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19800" y="54864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Area  = 12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5791200" cy="1143000"/>
          </a:xfrm>
        </p:spPr>
        <p:txBody>
          <a:bodyPr>
            <a:normAutofit/>
          </a:bodyPr>
          <a:lstStyle/>
          <a:p>
            <a:r>
              <a:rPr lang="en-US" sz="4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Impact"/>
                <a:ea typeface="+mn-ea"/>
                <a:cs typeface="+mn-cs"/>
              </a:rPr>
              <a:t>Answers</a:t>
            </a:r>
            <a:endParaRPr lang="en-US" sz="4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000"/>
              </a:solidFill>
              <a:latin typeface="Impact"/>
              <a:ea typeface="+mn-ea"/>
              <a:cs typeface="+mn-cs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3733800" y="6172200"/>
            <a:ext cx="1752600" cy="533400"/>
            <a:chOff x="2667000" y="6248400"/>
            <a:chExt cx="1752600" cy="533400"/>
          </a:xfrm>
        </p:grpSpPr>
        <p:sp>
          <p:nvSpPr>
            <p:cNvPr id="32" name="Rounded Rectangle 31"/>
            <p:cNvSpPr/>
            <p:nvPr/>
          </p:nvSpPr>
          <p:spPr>
            <a:xfrm>
              <a:off x="2667000" y="6248400"/>
              <a:ext cx="1752600" cy="533400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hlinkClick r:id="rId2" action="ppaction://hlinksldjump"/>
            </p:cNvPr>
            <p:cNvSpPr txBox="1"/>
            <p:nvPr/>
          </p:nvSpPr>
          <p:spPr>
            <a:xfrm>
              <a:off x="3048000" y="6324600"/>
              <a:ext cx="12192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Comic Sans MS" pitchFamily="66" charset="0"/>
                </a:rPr>
                <a:t>Back   </a:t>
              </a:r>
              <a:endParaRPr lang="en-US" sz="2400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86800" cy="1371600"/>
          </a:xfrm>
        </p:spPr>
        <p:txBody>
          <a:bodyPr>
            <a:normAutofit/>
          </a:bodyPr>
          <a:lstStyle/>
          <a:p>
            <a:r>
              <a:rPr lang="en-US" sz="42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Impact"/>
                <a:ea typeface="+mn-ea"/>
                <a:cs typeface="+mn-cs"/>
              </a:rPr>
              <a:t>Answers</a:t>
            </a:r>
            <a:endParaRPr lang="en-US" sz="4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000"/>
              </a:solidFill>
              <a:latin typeface="Impact"/>
              <a:ea typeface="+mn-ea"/>
              <a:cs typeface="+mn-cs"/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990600" y="1295400"/>
            <a:ext cx="838200" cy="1219200"/>
            <a:chOff x="990600" y="2057400"/>
            <a:chExt cx="838200" cy="1219200"/>
          </a:xfrm>
        </p:grpSpPr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990600" y="2438400"/>
              <a:ext cx="838200" cy="838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1219200" y="2057400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</p:grpSp>
      <p:grpSp>
        <p:nvGrpSpPr>
          <p:cNvPr id="3" name="Group 17"/>
          <p:cNvGrpSpPr/>
          <p:nvPr/>
        </p:nvGrpSpPr>
        <p:grpSpPr>
          <a:xfrm>
            <a:off x="6705600" y="990600"/>
            <a:ext cx="2057400" cy="2438400"/>
            <a:chOff x="6705600" y="2514600"/>
            <a:chExt cx="2057400" cy="2438400"/>
          </a:xfrm>
        </p:grpSpPr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6705600" y="2895600"/>
              <a:ext cx="2057400" cy="20574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7467600" y="2514600"/>
              <a:ext cx="52770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pitchFamily="34" charset="0"/>
                  <a:cs typeface="Arial" pitchFamily="34" charset="0"/>
                </a:rPr>
                <a:t>12</a:t>
              </a:r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3276600" y="990600"/>
            <a:ext cx="2362200" cy="2667000"/>
            <a:chOff x="3276600" y="1600200"/>
            <a:chExt cx="2362200" cy="2667000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3276600" y="1981200"/>
              <a:ext cx="2362200" cy="2286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4038600" y="1600200"/>
              <a:ext cx="52770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pitchFamily="34" charset="0"/>
                  <a:cs typeface="Arial" pitchFamily="34" charset="0"/>
                </a:rPr>
                <a:t>25</a:t>
              </a:r>
            </a:p>
          </p:txBody>
        </p:sp>
      </p:grpSp>
      <p:grpSp>
        <p:nvGrpSpPr>
          <p:cNvPr id="17" name="Group 19"/>
          <p:cNvGrpSpPr/>
          <p:nvPr/>
        </p:nvGrpSpPr>
        <p:grpSpPr>
          <a:xfrm>
            <a:off x="6882812" y="4419600"/>
            <a:ext cx="1422988" cy="1066800"/>
            <a:chOff x="5029200" y="5105400"/>
            <a:chExt cx="1422988" cy="1066800"/>
          </a:xfrm>
        </p:grpSpPr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5029200" y="5105400"/>
              <a:ext cx="1066800" cy="10668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6096000" y="5486400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pitchFamily="34" charset="0"/>
                  <a:cs typeface="Arial" pitchFamily="34" charset="0"/>
                </a:rPr>
                <a:t>8</a:t>
              </a:r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0" y="3962400"/>
            <a:ext cx="2514600" cy="1905000"/>
            <a:chOff x="990600" y="4648200"/>
            <a:chExt cx="2514600" cy="1905000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1524000" y="4648200"/>
              <a:ext cx="1981200" cy="1905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990600" y="5334000"/>
              <a:ext cx="52770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pitchFamily="34" charset="0"/>
                  <a:cs typeface="Arial" pitchFamily="34" charset="0"/>
                </a:rPr>
                <a:t>16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533400" y="26670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Area  = 25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76600" y="37338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Area  = 625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05600" y="34290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Area  = 144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3400" y="58674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Area  = 256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72200" y="55626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Area  = 64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581400" y="6019800"/>
            <a:ext cx="1752600" cy="533400"/>
            <a:chOff x="2667000" y="6248400"/>
            <a:chExt cx="1752600" cy="533400"/>
          </a:xfrm>
        </p:grpSpPr>
        <p:sp>
          <p:nvSpPr>
            <p:cNvPr id="30" name="Rounded Rectangle 29"/>
            <p:cNvSpPr/>
            <p:nvPr/>
          </p:nvSpPr>
          <p:spPr>
            <a:xfrm>
              <a:off x="2667000" y="6248400"/>
              <a:ext cx="1752600" cy="533400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hlinkClick r:id="rId2" action="ppaction://hlinksldjump"/>
            </p:cNvPr>
            <p:cNvSpPr txBox="1"/>
            <p:nvPr/>
          </p:nvSpPr>
          <p:spPr>
            <a:xfrm>
              <a:off x="3048000" y="6324600"/>
              <a:ext cx="12192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Comic Sans MS" pitchFamily="66" charset="0"/>
                </a:rPr>
                <a:t>Back   </a:t>
              </a:r>
              <a:endParaRPr lang="en-US" sz="2400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1"/>
          <p:cNvGrpSpPr/>
          <p:nvPr/>
        </p:nvGrpSpPr>
        <p:grpSpPr>
          <a:xfrm>
            <a:off x="4572000" y="1219200"/>
            <a:ext cx="4495800" cy="1752600"/>
            <a:chOff x="4343400" y="1447800"/>
            <a:chExt cx="4495800" cy="1752600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4724400" y="1447800"/>
              <a:ext cx="4114800" cy="1295400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4343400" y="1905000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6019800" y="2738735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</p:grpSp>
      <p:grpSp>
        <p:nvGrpSpPr>
          <p:cNvPr id="3" name="Group 22"/>
          <p:cNvGrpSpPr/>
          <p:nvPr/>
        </p:nvGrpSpPr>
        <p:grpSpPr>
          <a:xfrm>
            <a:off x="6019800" y="3657600"/>
            <a:ext cx="2590800" cy="1447800"/>
            <a:chOff x="5943600" y="3810000"/>
            <a:chExt cx="2590800" cy="1447800"/>
          </a:xfrm>
        </p:grpSpPr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5943600" y="3810000"/>
              <a:ext cx="2590800" cy="990600"/>
            </a:xfrm>
            <a:prstGeom prst="triangle">
              <a:avLst>
                <a:gd name="adj" fmla="val 50000"/>
              </a:avLst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7162800" y="4191000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7086600" y="4796135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3048000" y="1447800"/>
            <a:ext cx="2667000" cy="4195465"/>
            <a:chOff x="3048000" y="2057400"/>
            <a:chExt cx="2667000" cy="4195465"/>
          </a:xfrm>
        </p:grpSpPr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3429000" y="2057400"/>
              <a:ext cx="2286000" cy="3810000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4343400" y="5791200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pitchFamily="34" charset="0"/>
                  <a:cs typeface="Arial" pitchFamily="34" charset="0"/>
                </a:rPr>
                <a:t>6</a:t>
              </a:r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3048000" y="4191000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Arial" pitchFamily="34" charset="0"/>
                  <a:cs typeface="Arial" pitchFamily="34" charset="0"/>
                </a:rPr>
                <a:t>8</a:t>
              </a:r>
            </a:p>
          </p:txBody>
        </p:sp>
      </p:grpSp>
      <p:grpSp>
        <p:nvGrpSpPr>
          <p:cNvPr id="21" name="Group 19"/>
          <p:cNvGrpSpPr/>
          <p:nvPr/>
        </p:nvGrpSpPr>
        <p:grpSpPr>
          <a:xfrm>
            <a:off x="228600" y="685800"/>
            <a:ext cx="2590800" cy="3200400"/>
            <a:chOff x="228600" y="1676400"/>
            <a:chExt cx="2590800" cy="3200400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228600" y="1676400"/>
              <a:ext cx="2590800" cy="2667000"/>
            </a:xfrm>
            <a:prstGeom prst="triangle">
              <a:avLst>
                <a:gd name="adj" fmla="val 50000"/>
              </a:avLst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396412" y="4415135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1447800" y="3048000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Arial" pitchFamily="34" charset="0"/>
                  <a:cs typeface="Arial" pitchFamily="34" charset="0"/>
                </a:rPr>
                <a:t>7</a:t>
              </a:r>
            </a:p>
          </p:txBody>
        </p:sp>
        <p:sp>
          <p:nvSpPr>
            <p:cNvPr id="18" name="Line 20"/>
            <p:cNvSpPr>
              <a:spLocks noChangeShapeType="1"/>
            </p:cNvSpPr>
            <p:nvPr/>
          </p:nvSpPr>
          <p:spPr bwMode="auto">
            <a:xfrm>
              <a:off x="1524000" y="16764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7315200" y="3810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76200"/>
            <a:ext cx="5791200" cy="1143000"/>
          </a:xfrm>
        </p:spPr>
        <p:txBody>
          <a:bodyPr>
            <a:normAutofit/>
          </a:bodyPr>
          <a:lstStyle/>
          <a:p>
            <a:r>
              <a:rPr lang="en-US" sz="4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Impact"/>
                <a:ea typeface="+mn-ea"/>
                <a:cs typeface="+mn-cs"/>
              </a:rPr>
              <a:t>Answers</a:t>
            </a:r>
            <a:endParaRPr lang="en-US" sz="4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000"/>
              </a:solidFill>
              <a:latin typeface="Impact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7200" y="4034135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Area  = 35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05200" y="5481935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Area  = 84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62600" y="2891135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Area  = 12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24600" y="51054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Area  = 6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mario-luigi-paper-wallpapers-backgrounds-for-powerpo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WordArt 13"/>
          <p:cNvSpPr>
            <a:spLocks noChangeArrowheads="1" noChangeShapeType="1" noTextEdit="1"/>
          </p:cNvSpPr>
          <p:nvPr/>
        </p:nvSpPr>
        <p:spPr bwMode="auto">
          <a:xfrm>
            <a:off x="2209800" y="1143000"/>
            <a:ext cx="6934200" cy="2057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9321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Impact"/>
              </a:rPr>
              <a:t>End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000"/>
              </a:solidFill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915400" cy="1371600"/>
          </a:xfrm>
        </p:spPr>
        <p:txBody>
          <a:bodyPr>
            <a:normAutofit/>
          </a:bodyPr>
          <a:lstStyle/>
          <a:p>
            <a:r>
              <a:rPr lang="en-US" sz="4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Impact"/>
                <a:ea typeface="+mn-ea"/>
                <a:cs typeface="+mn-cs"/>
              </a:rPr>
              <a:t>Try to find the perimeter of these </a:t>
            </a:r>
            <a:r>
              <a:rPr lang="en-US" sz="4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Impact"/>
                <a:ea typeface="+mn-ea"/>
                <a:cs typeface="+mn-cs"/>
              </a:rPr>
              <a:t>rectangles</a:t>
            </a:r>
            <a:endParaRPr lang="en-US" sz="4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000"/>
              </a:solidFill>
              <a:latin typeface="Impact"/>
              <a:ea typeface="+mn-ea"/>
              <a:cs typeface="+mn-cs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04800" y="1600200"/>
            <a:ext cx="990600" cy="2286000"/>
            <a:chOff x="381000" y="1828800"/>
            <a:chExt cx="990600" cy="2286000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762000" y="2362200"/>
              <a:ext cx="609600" cy="17526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914400" y="182880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381000" y="289560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486400" y="3505200"/>
            <a:ext cx="2514600" cy="1828800"/>
            <a:chOff x="5486400" y="4343400"/>
            <a:chExt cx="2514600" cy="1828800"/>
          </a:xfrm>
        </p:grpSpPr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5867400" y="4724400"/>
              <a:ext cx="2133600" cy="14478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5486400" y="525780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6705600" y="434340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209800" y="1981200"/>
            <a:ext cx="1600200" cy="3295710"/>
            <a:chOff x="2286000" y="2724090"/>
            <a:chExt cx="1600200" cy="3295710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2667000" y="3124200"/>
              <a:ext cx="1219200" cy="28956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3048000" y="272409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2286000" y="434340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724400" y="1600200"/>
            <a:ext cx="4038600" cy="1600200"/>
            <a:chOff x="4724400" y="2057400"/>
            <a:chExt cx="4038600" cy="1600200"/>
          </a:xfrm>
        </p:grpSpPr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5105400" y="2514600"/>
              <a:ext cx="3657600" cy="1143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4724400" y="274320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6705600" y="205740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  <a:cs typeface="Arial" pitchFamily="34" charset="0"/>
                </a:rPr>
                <a:t>6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438400" y="6096000"/>
            <a:ext cx="4191000" cy="533400"/>
            <a:chOff x="2667000" y="6248400"/>
            <a:chExt cx="4191000" cy="533400"/>
          </a:xfrm>
        </p:grpSpPr>
        <p:sp>
          <p:nvSpPr>
            <p:cNvPr id="20" name="Rounded Rectangle 19"/>
            <p:cNvSpPr/>
            <p:nvPr/>
          </p:nvSpPr>
          <p:spPr>
            <a:xfrm>
              <a:off x="2667000" y="6248400"/>
              <a:ext cx="4191000" cy="533400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hlinkClick r:id="rId2" action="ppaction://hlinksldjump"/>
            </p:cNvPr>
            <p:cNvSpPr txBox="1"/>
            <p:nvPr/>
          </p:nvSpPr>
          <p:spPr>
            <a:xfrm>
              <a:off x="2895600" y="6320135"/>
              <a:ext cx="3962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Comic Sans MS" pitchFamily="66" charset="0"/>
                </a:rPr>
                <a:t>Click to Know the answer</a:t>
              </a:r>
              <a:endParaRPr lang="en-US" sz="2400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>
            <a:normAutofit/>
          </a:bodyPr>
          <a:lstStyle/>
          <a:p>
            <a:r>
              <a:rPr lang="en-US" sz="4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Impact"/>
                <a:ea typeface="+mn-ea"/>
                <a:cs typeface="+mn-cs"/>
              </a:rPr>
              <a:t>Perimeter of </a:t>
            </a:r>
            <a:r>
              <a:rPr lang="en-US" sz="4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Impact"/>
                <a:ea typeface="+mn-ea"/>
                <a:cs typeface="+mn-cs"/>
              </a:rPr>
              <a:t>a </a:t>
            </a:r>
            <a:r>
              <a:rPr lang="en-US" sz="4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Impact"/>
                <a:ea typeface="+mn-ea"/>
                <a:cs typeface="+mn-cs"/>
              </a:rPr>
              <a:t>Square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52400" y="2057400"/>
            <a:ext cx="4419600" cy="25908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To find the perimeter of a square, multiply the side by 4.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3 x 4 = ___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045075" y="1981200"/>
            <a:ext cx="3260725" cy="2743200"/>
            <a:chOff x="5045075" y="1981200"/>
            <a:chExt cx="3260725" cy="2743200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486400" y="1981200"/>
              <a:ext cx="2819400" cy="2743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 smtClean="0"/>
                <a:t>  </a:t>
              </a:r>
              <a:endParaRPr lang="en-US" dirty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5045075" y="3048000"/>
              <a:ext cx="593725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4000" dirty="0"/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609600" y="1371600"/>
            <a:ext cx="838200" cy="1219200"/>
            <a:chOff x="990600" y="2057400"/>
            <a:chExt cx="838200" cy="1219200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990600" y="2438400"/>
              <a:ext cx="838200" cy="838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1219200" y="2057400"/>
              <a:ext cx="34176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200" dirty="0"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629400" y="1066800"/>
            <a:ext cx="2057400" cy="2438400"/>
            <a:chOff x="6705600" y="2514600"/>
            <a:chExt cx="2057400" cy="2438400"/>
          </a:xfrm>
        </p:grpSpPr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6705600" y="2895600"/>
              <a:ext cx="2057400" cy="20574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7467600" y="2514600"/>
              <a:ext cx="4700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  <a:cs typeface="Arial" pitchFamily="34" charset="0"/>
                </a:rPr>
                <a:t>12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124200" y="1066800"/>
            <a:ext cx="2362200" cy="2667000"/>
            <a:chOff x="3276600" y="1600200"/>
            <a:chExt cx="2362200" cy="2667000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3276600" y="1981200"/>
              <a:ext cx="2362200" cy="2286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4038600" y="1600200"/>
              <a:ext cx="49885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200">
                  <a:latin typeface="Arial" pitchFamily="34" charset="0"/>
                  <a:cs typeface="Arial" pitchFamily="34" charset="0"/>
                </a:rPr>
                <a:t>25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454466" y="4648200"/>
            <a:ext cx="1394134" cy="1066800"/>
            <a:chOff x="5029200" y="5105400"/>
            <a:chExt cx="1394134" cy="1066800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029200" y="5105400"/>
              <a:ext cx="1066800" cy="10668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6096000" y="548640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  <a:cs typeface="Arial" pitchFamily="34" charset="0"/>
                </a:rPr>
                <a:t>8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81000" y="4267200"/>
            <a:ext cx="2514600" cy="1905000"/>
            <a:chOff x="990600" y="4648200"/>
            <a:chExt cx="2514600" cy="1905000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524000" y="4648200"/>
              <a:ext cx="1981200" cy="1905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990600" y="5334000"/>
              <a:ext cx="4700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  <a:cs typeface="Arial" pitchFamily="34" charset="0"/>
                </a:rPr>
                <a:t>16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685800" y="206514"/>
            <a:ext cx="777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Impact"/>
              </a:rPr>
              <a:t>Find the perimeter of these squares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        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2971800" y="6096000"/>
            <a:ext cx="4191000" cy="533400"/>
            <a:chOff x="2667000" y="6248400"/>
            <a:chExt cx="4191000" cy="533400"/>
          </a:xfrm>
        </p:grpSpPr>
        <p:sp>
          <p:nvSpPr>
            <p:cNvPr id="28" name="Rounded Rectangle 27"/>
            <p:cNvSpPr/>
            <p:nvPr/>
          </p:nvSpPr>
          <p:spPr>
            <a:xfrm>
              <a:off x="2667000" y="6248400"/>
              <a:ext cx="4191000" cy="533400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hlinkClick r:id="rId3" action="ppaction://hlinksldjump"/>
            </p:cNvPr>
            <p:cNvSpPr txBox="1"/>
            <p:nvPr/>
          </p:nvSpPr>
          <p:spPr>
            <a:xfrm>
              <a:off x="2895600" y="6320135"/>
              <a:ext cx="3962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Comic Sans MS" pitchFamily="66" charset="0"/>
                </a:rPr>
                <a:t>Click to Know the answer</a:t>
              </a:r>
              <a:endParaRPr lang="en-US" sz="2400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6781800" cy="1371600"/>
          </a:xfrm>
        </p:spPr>
        <p:txBody>
          <a:bodyPr>
            <a:normAutofit/>
          </a:bodyPr>
          <a:lstStyle/>
          <a:p>
            <a:pPr algn="l"/>
            <a:r>
              <a:rPr lang="en-US" sz="4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Impact"/>
                <a:ea typeface="+mn-ea"/>
                <a:cs typeface="+mn-cs"/>
              </a:rPr>
              <a:t>            Perimeter </a:t>
            </a:r>
            <a:r>
              <a:rPr lang="en-US" sz="4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Impact"/>
                <a:ea typeface="+mn-ea"/>
                <a:cs typeface="+mn-cs"/>
              </a:rPr>
              <a:t>of a Triangle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-76200" y="5029200"/>
            <a:ext cx="93726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To calculate the perimeter of a triangle you will need to add the sides.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   3 + 4 + 5 = _____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895600" y="1600200"/>
            <a:ext cx="4267200" cy="2819400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286000" y="2514600"/>
            <a:ext cx="701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3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572000" y="4343400"/>
            <a:ext cx="6238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4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105400" y="2438400"/>
            <a:ext cx="6048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371600"/>
          </a:xfrm>
        </p:spPr>
        <p:txBody>
          <a:bodyPr>
            <a:normAutofit/>
          </a:bodyPr>
          <a:lstStyle/>
          <a:p>
            <a:r>
              <a:rPr lang="en-US" sz="4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Impact"/>
                <a:ea typeface="+mn-ea"/>
                <a:cs typeface="+mn-cs"/>
              </a:rPr>
              <a:t>Find the perimeter of these T</a:t>
            </a:r>
            <a:r>
              <a:rPr lang="en-US" sz="4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Impact"/>
                <a:ea typeface="+mn-ea"/>
                <a:cs typeface="+mn-cs"/>
              </a:rPr>
              <a:t>riangles</a:t>
            </a:r>
            <a:endParaRPr lang="en-US" sz="4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000"/>
              </a:solidFill>
              <a:latin typeface="Impact"/>
              <a:ea typeface="+mn-ea"/>
              <a:cs typeface="+mn-cs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52400" y="1600200"/>
            <a:ext cx="2590800" cy="3124200"/>
            <a:chOff x="228600" y="2114490"/>
            <a:chExt cx="2590800" cy="3124200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228600" y="2114490"/>
              <a:ext cx="2590800" cy="2667000"/>
            </a:xfrm>
            <a:prstGeom prst="triangle">
              <a:avLst>
                <a:gd name="adj" fmla="val 50000"/>
              </a:avLst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663266" y="297180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1295400" y="483858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2057400" y="302889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572000" y="1600200"/>
            <a:ext cx="4442134" cy="1695510"/>
            <a:chOff x="4397066" y="1885890"/>
            <a:chExt cx="4442134" cy="1695510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4724400" y="1885890"/>
              <a:ext cx="4114800" cy="1295400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4397066" y="241929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6302066" y="318129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6324600" y="203829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096000" y="3810000"/>
            <a:ext cx="2590800" cy="1466910"/>
            <a:chOff x="5943600" y="4248090"/>
            <a:chExt cx="2590800" cy="1466910"/>
          </a:xfrm>
        </p:grpSpPr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5943600" y="4248090"/>
              <a:ext cx="2590800" cy="990600"/>
            </a:xfrm>
            <a:prstGeom prst="triangle">
              <a:avLst>
                <a:gd name="adj" fmla="val 50000"/>
              </a:avLst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6378266" y="441960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7848600" y="440049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7064066" y="531489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048000" y="1828800"/>
            <a:ext cx="2667000" cy="4267200"/>
            <a:chOff x="3048000" y="2495490"/>
            <a:chExt cx="2667000" cy="4267200"/>
          </a:xfrm>
        </p:grpSpPr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3429000" y="2495490"/>
              <a:ext cx="2286000" cy="3810000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4343400" y="636258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Arial" pitchFamily="34" charset="0"/>
                  <a:cs typeface="Arial" pitchFamily="34" charset="0"/>
                </a:rPr>
                <a:t>6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3048000" y="462909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4864000" y="4552890"/>
              <a:ext cx="4700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Arial" pitchFamily="34" charset="0"/>
                  <a:cs typeface="Arial" pitchFamily="34" charset="0"/>
                </a:rPr>
                <a:t>10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362200" y="6096000"/>
            <a:ext cx="4191000" cy="533400"/>
            <a:chOff x="2667000" y="6248400"/>
            <a:chExt cx="4191000" cy="533400"/>
          </a:xfrm>
        </p:grpSpPr>
        <p:sp>
          <p:nvSpPr>
            <p:cNvPr id="30" name="Rounded Rectangle 29"/>
            <p:cNvSpPr/>
            <p:nvPr/>
          </p:nvSpPr>
          <p:spPr>
            <a:xfrm>
              <a:off x="2667000" y="6248400"/>
              <a:ext cx="4191000" cy="533400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hlinkClick r:id="rId2" action="ppaction://hlinksldjump"/>
            </p:cNvPr>
            <p:cNvSpPr txBox="1"/>
            <p:nvPr/>
          </p:nvSpPr>
          <p:spPr>
            <a:xfrm>
              <a:off x="2895600" y="6320135"/>
              <a:ext cx="3962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Comic Sans MS" pitchFamily="66" charset="0"/>
                </a:rPr>
                <a:t>Click to Know the answer</a:t>
              </a:r>
              <a:endParaRPr lang="en-US" sz="2400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848600" cy="914400"/>
          </a:xfrm>
        </p:spPr>
        <p:txBody>
          <a:bodyPr/>
          <a:lstStyle/>
          <a:p>
            <a:r>
              <a:rPr lang="en-US" sz="4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Impact"/>
                <a:ea typeface="+mn-ea"/>
                <a:cs typeface="+mn-cs"/>
              </a:rPr>
              <a:t>Area of </a:t>
            </a:r>
            <a:r>
              <a:rPr lang="en-US" sz="42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Impact"/>
                <a:ea typeface="+mn-ea"/>
                <a:cs typeface="+mn-cs"/>
              </a:rPr>
              <a:t>a Rectangle    </a:t>
            </a:r>
            <a:endParaRPr lang="en-US" sz="4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000"/>
              </a:solidFill>
              <a:latin typeface="Impact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4419600"/>
            <a:ext cx="83820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Arial" pitchFamily="34" charset="0"/>
              </a:rPr>
              <a:t>The area of a rectangle is determined by multiplying length x width.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cs typeface="Arial" pitchFamily="34" charset="0"/>
              </a:rPr>
              <a:t>     2 x 4 = ______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438400" y="1752600"/>
            <a:ext cx="4114800" cy="19812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20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965325" y="2362200"/>
            <a:ext cx="701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382640" y="373380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>
            <a:normAutofit/>
          </a:bodyPr>
          <a:lstStyle/>
          <a:p>
            <a:r>
              <a:rPr lang="en-US" sz="4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Impact"/>
                <a:ea typeface="+mn-ea"/>
                <a:cs typeface="+mn-cs"/>
              </a:rPr>
              <a:t>Area of </a:t>
            </a:r>
            <a:r>
              <a:rPr lang="en-US" sz="42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Impact"/>
                <a:ea typeface="+mn-ea"/>
                <a:cs typeface="+mn-cs"/>
              </a:rPr>
              <a:t>a </a:t>
            </a:r>
            <a:r>
              <a:rPr lang="en-US" sz="4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Impact"/>
                <a:ea typeface="+mn-ea"/>
                <a:cs typeface="+mn-cs"/>
              </a:rPr>
              <a:t>Square or Rectangle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524000" y="5257800"/>
            <a:ext cx="56388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 x 4 = </a:t>
            </a: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8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438400" y="2438400"/>
            <a:ext cx="4114800" cy="19812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965325" y="3043535"/>
            <a:ext cx="701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292012" y="449580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2438400" y="34290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4419600" y="2438400"/>
            <a:ext cx="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5486400" y="2438400"/>
            <a:ext cx="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3429000" y="2438400"/>
            <a:ext cx="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4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527</Words>
  <Application>Microsoft Office PowerPoint</Application>
  <PresentationFormat>On-screen Show (4:3)</PresentationFormat>
  <Paragraphs>187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Perimeter of a Rectangle</vt:lpstr>
      <vt:lpstr>Try to find the perimeter of these rectangles</vt:lpstr>
      <vt:lpstr>Perimeter of a Square</vt:lpstr>
      <vt:lpstr>Slide 5</vt:lpstr>
      <vt:lpstr>            Perimeter of a Triangle</vt:lpstr>
      <vt:lpstr>Find the perimeter of these Triangles</vt:lpstr>
      <vt:lpstr>Area of a Rectangle    </vt:lpstr>
      <vt:lpstr>Area of a Square or Rectangle</vt:lpstr>
      <vt:lpstr>Find the area of these Rectangles</vt:lpstr>
      <vt:lpstr>Area of a Square</vt:lpstr>
      <vt:lpstr>Find the area of these squares </vt:lpstr>
      <vt:lpstr>Area of a Triangle</vt:lpstr>
      <vt:lpstr>Area of a Triangle</vt:lpstr>
      <vt:lpstr>Find the area of these Triangles</vt:lpstr>
      <vt:lpstr>Slide 16</vt:lpstr>
      <vt:lpstr>Answers</vt:lpstr>
      <vt:lpstr>Answers</vt:lpstr>
      <vt:lpstr>Answers</vt:lpstr>
      <vt:lpstr>Answers</vt:lpstr>
      <vt:lpstr>Answers</vt:lpstr>
      <vt:lpstr>Answers</vt:lpstr>
      <vt:lpstr>Slide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renu</cp:lastModifiedBy>
  <cp:revision>48</cp:revision>
  <dcterms:created xsi:type="dcterms:W3CDTF">2013-11-18T06:07:26Z</dcterms:created>
  <dcterms:modified xsi:type="dcterms:W3CDTF">2013-11-18T10:19:54Z</dcterms:modified>
</cp:coreProperties>
</file>